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8"/>
  </p:notesMasterIdLst>
  <p:sldIdLst>
    <p:sldId id="284" r:id="rId4"/>
    <p:sldId id="267" r:id="rId5"/>
    <p:sldId id="263" r:id="rId6"/>
    <p:sldId id="279" r:id="rId7"/>
    <p:sldId id="266" r:id="rId8"/>
    <p:sldId id="268" r:id="rId9"/>
    <p:sldId id="269" r:id="rId10"/>
    <p:sldId id="270" r:id="rId11"/>
    <p:sldId id="271" r:id="rId12"/>
    <p:sldId id="272" r:id="rId13"/>
    <p:sldId id="273" r:id="rId14"/>
    <p:sldId id="274" r:id="rId15"/>
    <p:sldId id="277" r:id="rId16"/>
    <p:sldId id="280" r:id="rId17"/>
    <p:sldId id="294" r:id="rId18"/>
    <p:sldId id="295" r:id="rId19"/>
    <p:sldId id="282" r:id="rId20"/>
    <p:sldId id="256" r:id="rId21"/>
    <p:sldId id="283" r:id="rId22"/>
    <p:sldId id="307" r:id="rId23"/>
    <p:sldId id="313" r:id="rId24"/>
    <p:sldId id="314" r:id="rId25"/>
    <p:sldId id="315" r:id="rId26"/>
    <p:sldId id="316" r:id="rId27"/>
    <p:sldId id="317" r:id="rId28"/>
    <p:sldId id="291" r:id="rId29"/>
    <p:sldId id="292" r:id="rId30"/>
    <p:sldId id="298" r:id="rId31"/>
    <p:sldId id="300" r:id="rId32"/>
    <p:sldId id="301" r:id="rId33"/>
    <p:sldId id="297" r:id="rId34"/>
    <p:sldId id="318" r:id="rId35"/>
    <p:sldId id="319" r:id="rId36"/>
    <p:sldId id="320" r:id="rId37"/>
    <p:sldId id="322" r:id="rId38"/>
    <p:sldId id="323" r:id="rId39"/>
    <p:sldId id="324" r:id="rId40"/>
    <p:sldId id="325" r:id="rId41"/>
    <p:sldId id="326" r:id="rId42"/>
    <p:sldId id="327" r:id="rId43"/>
    <p:sldId id="328" r:id="rId44"/>
    <p:sldId id="306" r:id="rId45"/>
    <p:sldId id="296"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 id="279"/>
          </p14:sldIdLst>
        </p14:section>
        <p14:section name="1. What?" id="{1CD9651B-16FD-4C01-A0CF-5AB8C18782EF}">
          <p14:sldIdLst>
            <p14:sldId id="266"/>
            <p14:sldId id="268"/>
            <p14:sldId id="269"/>
          </p14:sldIdLst>
        </p14:section>
        <p14:section name="Why?" id="{A0027A6F-01A0-4788-82E6-43FB7F3B1641}">
          <p14:sldIdLst>
            <p14:sldId id="270"/>
            <p14:sldId id="271"/>
            <p14:sldId id="272"/>
            <p14:sldId id="273"/>
            <p14:sldId id="274"/>
            <p14:sldId id="277"/>
          </p14:sldIdLst>
        </p14:section>
        <p14:section name="3. How" id="{CA39B31D-6F6A-4B66-B644-5DC3396449E8}">
          <p14:sldIdLst>
            <p14:sldId id="280"/>
            <p14:sldId id="294"/>
            <p14:sldId id="295"/>
            <p14:sldId id="282"/>
            <p14:sldId id="256"/>
            <p14:sldId id="283"/>
            <p14:sldId id="307"/>
            <p14:sldId id="313"/>
            <p14:sldId id="314"/>
            <p14:sldId id="315"/>
            <p14:sldId id="316"/>
            <p14:sldId id="317"/>
            <p14:sldId id="291"/>
            <p14:sldId id="292"/>
          </p14:sldIdLst>
        </p14:section>
        <p14:section name="4. Result" id="{6D07DB22-EF0A-4424-890A-489F9FC648FA}">
          <p14:sldIdLst>
            <p14:sldId id="298"/>
            <p14:sldId id="300"/>
            <p14:sldId id="301"/>
            <p14:sldId id="297"/>
          </p14:sldIdLst>
        </p14:section>
        <p14:section name="5. Experiment and Adjust" id="{DB7505FC-2C3C-4645-8F55-7741BE6D4F18}">
          <p14:sldIdLst>
            <p14:sldId id="318"/>
            <p14:sldId id="319"/>
            <p14:sldId id="320"/>
            <p14:sldId id="322"/>
          </p14:sldIdLst>
        </p14:section>
        <p14:section name="6. Expenses &amp; Revenue" id="{62630185-59EF-405C-AC43-1D642EE6C65C}">
          <p14:sldIdLst>
            <p14:sldId id="323"/>
            <p14:sldId id="324"/>
            <p14:sldId id="325"/>
            <p14:sldId id="326"/>
            <p14:sldId id="327"/>
          </p14:sldIdLst>
        </p14:section>
        <p14:section name="7. Operating Stages" id="{9D18A259-8A8A-47C0-A82B-147FAF4A8019}">
          <p14:sldIdLst>
            <p14:sldId id="328"/>
          </p14:sldIdLst>
        </p14:section>
        <p14:section name="Outro" id="{7C82FE13-F578-4C35-99BE-E1EB2F32DB03}">
          <p14:sldIdLst>
            <p14:sldId id="306"/>
            <p14:sldId id="296"/>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C4235"/>
    <a:srgbClr val="2F5597"/>
    <a:srgbClr val="FABB08"/>
    <a:srgbClr val="34A855"/>
    <a:srgbClr val="8FAADC"/>
    <a:srgbClr val="4385F6"/>
    <a:srgbClr val="F09456"/>
    <a:srgbClr val="CCFF9E"/>
    <a:srgbClr val="5CF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47" autoAdjust="0"/>
    <p:restoredTop sz="94464" autoAdjust="0"/>
  </p:normalViewPr>
  <p:slideViewPr>
    <p:cSldViewPr snapToGrid="0">
      <p:cViewPr varScale="1">
        <p:scale>
          <a:sx n="56" d="100"/>
          <a:sy n="56" d="100"/>
        </p:scale>
        <p:origin x="96" y="42"/>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latin typeface="MuseoModerno" pitchFamily="2" charset="0"/>
            </a:rPr>
            <a:t>Score</a:t>
          </a:r>
        </a:p>
      </dgm:t>
    </dgm:pt>
    <dgm:pt modelId="{C0AEDC41-AD1E-44FD-A8F0-508596558138}" type="parTrans" cxnId="{B0CADF94-D824-4F82-B6E4-496F1517BDA5}">
      <dgm:prSet/>
      <dgm:spPr/>
      <dgm:t>
        <a:bodyPr/>
        <a:lstStyle/>
        <a:p>
          <a:endParaRPr lang="en-US">
            <a:latin typeface="MuseoModerno" pitchFamily="2" charset="0"/>
          </a:endParaRPr>
        </a:p>
      </dgm:t>
    </dgm:pt>
    <dgm:pt modelId="{FCEFE995-464A-4C2C-9D99-6241BFA45661}" type="sibTrans" cxnId="{B0CADF94-D824-4F82-B6E4-496F1517BDA5}">
      <dgm:prSet/>
      <dgm:spPr/>
      <dgm:t>
        <a:bodyPr/>
        <a:lstStyle/>
        <a:p>
          <a:endParaRPr lang="en-US">
            <a:latin typeface="MuseoModerno" pitchFamily="2" charset="0"/>
          </a:endParaRPr>
        </a:p>
      </dgm:t>
    </dgm:pt>
    <dgm:pt modelId="{EA15F10E-9EC7-4FD7-848B-5BA737DA7B5B}">
      <dgm:prSet phldrT="[Text]"/>
      <dgm:spPr>
        <a:solidFill>
          <a:schemeClr val="accent1">
            <a:lumMod val="60000"/>
            <a:lumOff val="40000"/>
          </a:schemeClr>
        </a:solidFill>
      </dgm:spPr>
      <dgm:t>
        <a:bodyPr/>
        <a:lstStyle/>
        <a:p>
          <a:r>
            <a:rPr lang="en-US" dirty="0">
              <a:latin typeface="MuseoModerno" pitchFamily="2" charset="0"/>
            </a:rPr>
            <a:t>Import</a:t>
          </a:r>
        </a:p>
      </dgm:t>
    </dgm:pt>
    <dgm:pt modelId="{37BB69FB-AEE2-4322-93A2-EE161290B8D6}" type="parTrans" cxnId="{013D9656-168F-4E57-BE7D-F53BF4F5C79B}">
      <dgm:prSet/>
      <dgm:spPr/>
      <dgm:t>
        <a:bodyPr/>
        <a:lstStyle/>
        <a:p>
          <a:endParaRPr lang="en-US">
            <a:latin typeface="MuseoModerno" pitchFamily="2" charset="0"/>
          </a:endParaRPr>
        </a:p>
      </dgm:t>
    </dgm:pt>
    <dgm:pt modelId="{DDE4C342-8559-4D6D-BCA7-B6BCA7F920AA}" type="sibTrans" cxnId="{013D9656-168F-4E57-BE7D-F53BF4F5C79B}">
      <dgm:prSet/>
      <dgm:spPr/>
      <dgm:t>
        <a:bodyPr/>
        <a:lstStyle/>
        <a:p>
          <a:endParaRPr lang="en-US">
            <a:latin typeface="MuseoModerno" pitchFamily="2" charset="0"/>
          </a:endParaRPr>
        </a:p>
      </dgm:t>
    </dgm:pt>
    <dgm:pt modelId="{77232406-1E93-4D11-85A0-1143907570EE}">
      <dgm:prSet phldrT="[Text]"/>
      <dgm:spPr>
        <a:solidFill>
          <a:schemeClr val="accent1">
            <a:lumMod val="60000"/>
            <a:lumOff val="40000"/>
          </a:schemeClr>
        </a:solidFill>
      </dgm:spPr>
      <dgm:t>
        <a:bodyPr/>
        <a:lstStyle/>
        <a:p>
          <a:r>
            <a:rPr lang="en-US" dirty="0">
              <a:latin typeface="MuseoModerno" pitchFamily="2" charset="0"/>
            </a:rPr>
            <a:t>Update</a:t>
          </a:r>
        </a:p>
      </dgm:t>
    </dgm:pt>
    <dgm:pt modelId="{CBD14514-29E7-48C8-A0B2-D18F796AEDC1}" type="parTrans" cxnId="{3CAD43C6-C8BB-44D3-BD68-F23FE03E3739}">
      <dgm:prSet/>
      <dgm:spPr/>
      <dgm:t>
        <a:bodyPr/>
        <a:lstStyle/>
        <a:p>
          <a:endParaRPr lang="en-US">
            <a:latin typeface="MuseoModerno" pitchFamily="2" charset="0"/>
          </a:endParaRPr>
        </a:p>
      </dgm:t>
    </dgm:pt>
    <dgm:pt modelId="{0A5D6D6D-16D1-45D5-805D-002C56EB0900}" type="sibTrans" cxnId="{3CAD43C6-C8BB-44D3-BD68-F23FE03E3739}">
      <dgm:prSet/>
      <dgm:spPr/>
      <dgm:t>
        <a:bodyPr/>
        <a:lstStyle/>
        <a:p>
          <a:endParaRPr lang="en-US">
            <a:latin typeface="MuseoModerno" pitchFamily="2" charset="0"/>
          </a:endParaRPr>
        </a:p>
      </dgm:t>
    </dgm:pt>
    <dgm:pt modelId="{D062621E-0F99-4948-9636-9DF7320853AF}">
      <dgm:prSet phldrT="[Text]"/>
      <dgm:spPr/>
      <dgm:t>
        <a:bodyPr/>
        <a:lstStyle/>
        <a:p>
          <a:endParaRPr lang="en-US" dirty="0">
            <a:latin typeface="MuseoModerno" pitchFamily="2" charset="0"/>
          </a:endParaRPr>
        </a:p>
      </dgm:t>
    </dgm:pt>
    <dgm:pt modelId="{88BA1323-AA51-45D9-AA3C-52D85977843C}" type="parTrans" cxnId="{D1FB4488-9C7C-49D3-8B94-0D45707FD55B}">
      <dgm:prSet/>
      <dgm:spPr/>
      <dgm:t>
        <a:bodyPr/>
        <a:lstStyle/>
        <a:p>
          <a:endParaRPr lang="en-US">
            <a:latin typeface="MuseoModerno" pitchFamily="2" charset="0"/>
          </a:endParaRPr>
        </a:p>
      </dgm:t>
    </dgm:pt>
    <dgm:pt modelId="{CEB2D634-741C-48DC-BCB3-47B5B4A265D7}" type="sibTrans" cxnId="{D1FB4488-9C7C-49D3-8B94-0D45707FD55B}">
      <dgm:prSet/>
      <dgm:spPr/>
      <dgm:t>
        <a:bodyPr/>
        <a:lstStyle/>
        <a:p>
          <a:endParaRPr lang="en-US">
            <a:latin typeface="MuseoModerno" pitchFamily="2" charset="0"/>
          </a:endParaRPr>
        </a:p>
      </dgm:t>
    </dgm:pt>
    <dgm:pt modelId="{A31880BB-9681-448E-8793-979720098A34}">
      <dgm:prSet phldrT="[Text]"/>
      <dgm:spPr/>
      <dgm:t>
        <a:bodyPr/>
        <a:lstStyle/>
        <a:p>
          <a:r>
            <a:rPr lang="en-US" dirty="0">
              <a:latin typeface="MuseoModerno" pitchFamily="2" charset="0"/>
            </a:rPr>
            <a:t>Functions</a:t>
          </a:r>
        </a:p>
      </dgm:t>
    </dgm:pt>
    <dgm:pt modelId="{C246E362-9F14-4E17-A8CA-076CAC9B6947}" type="parTrans" cxnId="{20950B37-68DD-46D9-9F75-20B24EBC1904}">
      <dgm:prSet/>
      <dgm:spPr/>
      <dgm:t>
        <a:bodyPr/>
        <a:lstStyle/>
        <a:p>
          <a:endParaRPr lang="en-US">
            <a:latin typeface="MuseoModerno" pitchFamily="2" charset="0"/>
          </a:endParaRPr>
        </a:p>
      </dgm:t>
    </dgm:pt>
    <dgm:pt modelId="{94ADDDCE-F615-4E06-BF03-5B251EAD08AA}" type="sibTrans" cxnId="{20950B37-68DD-46D9-9F75-20B24EBC1904}">
      <dgm:prSet/>
      <dgm:spPr/>
      <dgm:t>
        <a:bodyPr/>
        <a:lstStyle/>
        <a:p>
          <a:endParaRPr lang="en-US">
            <a:latin typeface="MuseoModerno" pitchFamily="2" charset="0"/>
          </a:endParaRPr>
        </a:p>
      </dgm:t>
    </dgm:pt>
    <dgm:pt modelId="{540251CD-6328-4C0C-9FAC-BFB424EC0BA9}">
      <dgm:prSet/>
      <dgm:spPr>
        <a:solidFill>
          <a:schemeClr val="accent1">
            <a:lumMod val="60000"/>
            <a:lumOff val="40000"/>
          </a:schemeClr>
        </a:solidFill>
      </dgm:spPr>
      <dgm:t>
        <a:bodyPr/>
        <a:lstStyle/>
        <a:p>
          <a:r>
            <a:rPr lang="en-US" dirty="0">
              <a:latin typeface="MuseoModerno" pitchFamily="2" charset="0"/>
            </a:rPr>
            <a:t>Publish</a:t>
          </a:r>
        </a:p>
      </dgm:t>
    </dgm:pt>
    <dgm:pt modelId="{9F814A54-3A34-4396-9124-D839D8283BFE}" type="parTrans" cxnId="{7F898FA4-0295-4CC0-A392-14DBC61B3900}">
      <dgm:prSet/>
      <dgm:spPr/>
      <dgm:t>
        <a:bodyPr/>
        <a:lstStyle/>
        <a:p>
          <a:endParaRPr lang="en-US">
            <a:latin typeface="MuseoModerno" pitchFamily="2" charset="0"/>
          </a:endParaRPr>
        </a:p>
      </dgm:t>
    </dgm:pt>
    <dgm:pt modelId="{FFC2C614-05EA-4749-A846-EEA04DD8C7DF}" type="sibTrans" cxnId="{7F898FA4-0295-4CC0-A392-14DBC61B3900}">
      <dgm:prSet/>
      <dgm:spPr/>
      <dgm:t>
        <a:bodyPr/>
        <a:lstStyle/>
        <a:p>
          <a:endParaRPr lang="en-US">
            <a:latin typeface="MuseoModerno" pitchFamily="2" charset="0"/>
          </a:endParaRPr>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useoModerno" pitchFamily="2" charset="0"/>
            </a:rPr>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endParaRPr lang="en-US" sz="3000" kern="1200" dirty="0">
            <a:latin typeface="MuseoModerno" pitchFamily="2" charset="0"/>
          </a:endParaRPr>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Publish</a:t>
          </a:r>
        </a:p>
      </dsp:txBody>
      <dsp:txXfrm>
        <a:off x="6957632" y="1297569"/>
        <a:ext cx="1221840" cy="7980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Score Team from NHH High School</a:t>
            </a:r>
          </a:p>
          <a:p>
            <a:endParaRPr lang="en-US"/>
          </a:p>
          <a:p>
            <a:r>
              <a:rPr lang="en-US"/>
              <a:t>Chúng tôi là Score Team đến từ trường THPT Nguyễn Hữu Huân</a:t>
            </a:r>
          </a:p>
        </p:txBody>
      </p:sp>
      <p:sp>
        <p:nvSpPr>
          <p:cNvPr id="4" name="Slide Number Placeholder 3"/>
          <p:cNvSpPr>
            <a:spLocks noGrp="1"/>
          </p:cNvSpPr>
          <p:nvPr>
            <p:ph type="sldNum" sz="quarter" idx="5"/>
          </p:nvPr>
        </p:nvSpPr>
        <p:spPr/>
        <p:txBody>
          <a:bodyPr/>
          <a:lstStyle/>
          <a:p>
            <a:fld id="{A0C27D15-D9EB-4174-8B99-D4A932DE1493}" type="slidenum">
              <a:rPr lang="en-US" smtClean="0"/>
              <a:pPr/>
              <a:t>4</a:t>
            </a:fld>
            <a:endParaRPr lang="en-US"/>
          </a:p>
        </p:txBody>
      </p:sp>
    </p:spTree>
    <p:extLst>
      <p:ext uri="{BB962C8B-B14F-4D97-AF65-F5344CB8AC3E}">
        <p14:creationId xmlns:p14="http://schemas.microsoft.com/office/powerpoint/2010/main" val="217481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2021 and perform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in the most visual way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(sorting, statistics, filtering, ranking,…)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a:t>Export data in </a:t>
            </a:r>
            <a:r>
              <a:rPr lang="en-US" sz="2800" b="1">
                <a:solidFill>
                  <a:srgbClr val="EC4235"/>
                </a:solidFill>
              </a:rPr>
              <a:t>PDF</a:t>
            </a:r>
            <a:r>
              <a:rPr lang="en-US" sz="2800"/>
              <a:t> or </a:t>
            </a:r>
            <a:r>
              <a:rPr lang="en-US" sz="2800" b="1">
                <a:solidFill>
                  <a:srgbClr val="34A855"/>
                </a:solidFill>
              </a:rPr>
              <a:t>Excel</a:t>
            </a:r>
            <a:r>
              <a:rPr lang="en-US" sz="2800"/>
              <a:t> form</a:t>
            </a:r>
            <a:endParaRPr lang="en-US" sz="2800" b="1">
              <a:solidFill>
                <a:srgbClr val="2F5597"/>
              </a:solidFill>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b="1"/>
              <a:t>Administrator</a:t>
            </a:r>
            <a:r>
              <a:rPr lang="en-US" sz="2800"/>
              <a:t> updates data anually</a:t>
            </a:r>
            <a:endParaRPr lang="en-US" sz="2800" b="1">
              <a:solidFill>
                <a:srgbClr val="2F5597"/>
              </a:solidFill>
            </a:endParaRPr>
          </a:p>
          <a:p>
            <a:pPr marL="285750" lvl="0" indent="-285750">
              <a:lnSpc>
                <a:spcPct val="107000"/>
              </a:lnSpc>
              <a:spcAft>
                <a:spcPts val="800"/>
              </a:spcAft>
              <a:buFontTx/>
              <a:buChar cha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Thu thập dữ liệu điểm chuẩn tuyển sinh từ năm 2015 đến 2021 và biểu diễn một cách trực quan nhất</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Kết hợp các chức năng phân tích dữ liệu (sắp xếp, thống kế, lọc, xếp hạng…) để người dung có thể nhanh chóng nắm bắt ý nghĩa và sự tương quan của dữ liệu</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Đưa ra gợi ý chọn trường dựa trên dự đoán điểm số</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Trích xuất dữ liệu dưới dạng tập tin PDF hoặc Excel</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Quản trị viên cập nhật dữ liệu hằng năm</a:t>
            </a:r>
          </a:p>
        </p:txBody>
      </p:sp>
      <p:sp>
        <p:nvSpPr>
          <p:cNvPr id="4" name="Slide Number Placeholder 3"/>
          <p:cNvSpPr>
            <a:spLocks noGrp="1"/>
          </p:cNvSpPr>
          <p:nvPr>
            <p:ph type="sldNum" sz="quarter" idx="5"/>
          </p:nvPr>
        </p:nvSpPr>
        <p:spPr/>
        <p:txBody>
          <a:bodyPr/>
          <a:lstStyle/>
          <a:p>
            <a:fld id="{A0C27D15-D9EB-4174-8B99-D4A932DE1493}" type="slidenum">
              <a:rPr lang="en-US" smtClean="0"/>
              <a:t>13</a:t>
            </a:fld>
            <a:endParaRPr lang="en-US"/>
          </a:p>
        </p:txBody>
      </p:sp>
    </p:spTree>
    <p:extLst>
      <p:ext uri="{BB962C8B-B14F-4D97-AF65-F5344CB8AC3E}">
        <p14:creationId xmlns:p14="http://schemas.microsoft.com/office/powerpoint/2010/main" val="158635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thực hiện bằng cách nào?</a:t>
            </a:r>
          </a:p>
        </p:txBody>
      </p:sp>
      <p:sp>
        <p:nvSpPr>
          <p:cNvPr id="4" name="Slide Number Placeholder 3"/>
          <p:cNvSpPr>
            <a:spLocks noGrp="1"/>
          </p:cNvSpPr>
          <p:nvPr>
            <p:ph type="sldNum" sz="quarter" idx="5"/>
          </p:nvPr>
        </p:nvSpPr>
        <p:spPr/>
        <p:txBody>
          <a:bodyPr/>
          <a:lstStyle/>
          <a:p>
            <a:fld id="{A0C27D15-D9EB-4174-8B99-D4A932DE1493}" type="slidenum">
              <a:rPr lang="en-US" smtClean="0"/>
              <a:pPr/>
              <a:t>14</a:t>
            </a:fld>
            <a:endParaRPr lang="en-US"/>
          </a:p>
        </p:txBody>
      </p:sp>
    </p:spTree>
    <p:extLst>
      <p:ext uri="{BB962C8B-B14F-4D97-AF65-F5344CB8AC3E}">
        <p14:creationId xmlns:p14="http://schemas.microsoft.com/office/powerpoint/2010/main" val="193900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Score’s hierarchical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t>
            </a:r>
            <a:r>
              <a:rPr lang="en-US" b="1"/>
              <a:t>4 main functions</a:t>
            </a:r>
            <a:r>
              <a:rPr lang="en-US" sz="1200" kern="1200">
                <a:latin typeface="MuseoModerno" pitchFamily="2" charset="0"/>
              </a:rPr>
              <a:t>. </a:t>
            </a:r>
            <a:r>
              <a:rPr lang="en-US"/>
              <a:t>Each function has its </a:t>
            </a:r>
            <a:r>
              <a:rPr lang="en-US" b="1"/>
              <a:t>branches</a:t>
            </a: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1"/>
              <a:t>Search function</a:t>
            </a:r>
            <a:r>
              <a:rPr lang="en-US"/>
              <a:t>: we are able to search by using keywords: School name, School type,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1"/>
              <a:t>suggestion</a:t>
            </a:r>
            <a:r>
              <a:rPr lang="en-US"/>
              <a:t>, you can get recommendation base on scores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a:latin typeface="MuseoModerno" pitchFamily="2" charset="0"/>
              </a:rPr>
              <a:t>Analysis &amp; Visualization </a:t>
            </a:r>
            <a:r>
              <a:rPr lang="en-US" sz="1200" kern="1200">
                <a:latin typeface="MuseoModerno" pitchFamily="2" charset="0"/>
              </a:rPr>
              <a:t>point out the correlation of figures and their meaning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a:latin typeface="MuseoModerno" pitchFamily="2" charset="0"/>
              </a:rPr>
              <a:t>Report section </a:t>
            </a:r>
            <a:r>
              <a:rPr lang="en-US" sz="1200" kern="1200">
                <a:latin typeface="MuseoModerno" pitchFamily="2" charset="0"/>
              </a:rPr>
              <a:t>provides different kinds of flexible ranking and general statistic. </a:t>
            </a:r>
            <a:r>
              <a:rPr lang="en-US" sz="1200" kern="1200">
                <a:solidFill>
                  <a:srgbClr val="FF0000"/>
                </a:solidFill>
                <a:latin typeface="MuseoModerno" pitchFamily="2" charset="0"/>
              </a:rPr>
              <a:t>Finally, we can export gathered data in multiple formats such as PDF or Excel for our different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rgbClr val="FF0000"/>
                </a:solidFill>
                <a:latin typeface="MuseoModerno" pitchFamily="2" charset="0"/>
              </a:rPr>
              <a:t>Đây là cây phân cấp của Score.
Có 4 chức năng chính. Mỗi chức năng có các nhá</a:t>
            </a:r>
            <a:r>
              <a:rPr lang="en-US" sz="1200" kern="1200">
                <a:solidFill>
                  <a:srgbClr val="FF0000"/>
                </a:solidFill>
                <a:latin typeface="MuseoModerno" pitchFamily="2" charset="0"/>
              </a:rPr>
              <a:t>nh riêng</a:t>
            </a:r>
            <a:r>
              <a:rPr lang="vi-VN" sz="1200" kern="1200">
                <a:solidFill>
                  <a:srgbClr val="FF0000"/>
                </a:solidFill>
                <a:latin typeface="MuseoModerno" pitchFamily="2" charset="0"/>
              </a:rPr>
              <a:t>:
</a:t>
            </a:r>
            <a:r>
              <a:rPr lang="en-US" sz="1200" kern="1200">
                <a:solidFill>
                  <a:srgbClr val="FF0000"/>
                </a:solidFill>
                <a:latin typeface="MuseoModerno" pitchFamily="2" charset="0"/>
              </a:rPr>
              <a:t>-</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Với chức năng Tìm kiếm: </a:t>
            </a:r>
            <a:r>
              <a:rPr lang="vi-VN" sz="1200" kern="1200">
                <a:solidFill>
                  <a:srgbClr val="FF0000"/>
                </a:solidFill>
                <a:latin typeface="MuseoModerno" pitchFamily="2" charset="0"/>
              </a:rPr>
              <a:t>chúng </a:t>
            </a:r>
            <a:r>
              <a:rPr lang="en-US" sz="1200" kern="1200">
                <a:solidFill>
                  <a:srgbClr val="FF0000"/>
                </a:solidFill>
                <a:latin typeface="MuseoModerno" pitchFamily="2" charset="0"/>
              </a:rPr>
              <a:t>ta</a:t>
            </a:r>
            <a:r>
              <a:rPr lang="vi-VN" sz="1200" kern="1200">
                <a:solidFill>
                  <a:srgbClr val="FF0000"/>
                </a:solidFill>
                <a:latin typeface="MuseoModerno" pitchFamily="2" charset="0"/>
              </a:rPr>
              <a:t> có thể tìm kiếm bằng cách sử dụng các từ khóa: </a:t>
            </a:r>
            <a:r>
              <a:rPr lang="vi-VN" sz="1200" i="1" kern="1200">
                <a:solidFill>
                  <a:srgbClr val="FF0000"/>
                </a:solidFill>
                <a:latin typeface="MuseoModerno" pitchFamily="2" charset="0"/>
              </a:rPr>
              <a:t>Tên trường, Loại trường, Năm</a:t>
            </a:r>
            <a:r>
              <a:rPr lang="vi-VN" sz="1200" kern="1200">
                <a:solidFill>
                  <a:srgbClr val="FF0000"/>
                </a:solidFill>
                <a:latin typeface="MuseoModerno" pitchFamily="2" charset="0"/>
              </a:rPr>
              <a:t>
</a:t>
            </a:r>
            <a:r>
              <a:rPr lang="en-US" sz="1200" kern="1200">
                <a:solidFill>
                  <a:srgbClr val="FF0000"/>
                </a:solidFill>
                <a:latin typeface="MuseoModerno" pitchFamily="2" charset="0"/>
              </a:rPr>
              <a:t>- </a:t>
            </a:r>
            <a:r>
              <a:rPr lang="vi-VN" sz="1200" b="1" kern="1200">
                <a:solidFill>
                  <a:srgbClr val="FF0000"/>
                </a:solidFill>
                <a:latin typeface="MuseoModerno" pitchFamily="2" charset="0"/>
              </a:rPr>
              <a:t>Với đề xuất</a:t>
            </a:r>
            <a:r>
              <a:rPr lang="vi-VN" sz="1200" kern="1200">
                <a:solidFill>
                  <a:srgbClr val="FF0000"/>
                </a:solidFill>
                <a:latin typeface="MuseoModerno" pitchFamily="2" charset="0"/>
              </a:rPr>
              <a:t>, bạn có thể nhận được đề xuất</a:t>
            </a:r>
            <a:r>
              <a:rPr lang="en-US" sz="1200" kern="1200">
                <a:solidFill>
                  <a:srgbClr val="FF0000"/>
                </a:solidFill>
                <a:latin typeface="MuseoModerno" pitchFamily="2" charset="0"/>
              </a:rPr>
              <a:t> trường phù hợp</a:t>
            </a:r>
            <a:r>
              <a:rPr lang="vi-VN" sz="1200" kern="1200">
                <a:solidFill>
                  <a:srgbClr val="FF0000"/>
                </a:solidFill>
                <a:latin typeface="MuseoModerno" pitchFamily="2" charset="0"/>
              </a:rPr>
              <a:t> dựa trên điểm số 
</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Phân tích &amp;</a:t>
            </a:r>
            <a:r>
              <a:rPr lang="en-US" sz="1200" b="1" kern="1200">
                <a:solidFill>
                  <a:srgbClr val="FF0000"/>
                </a:solidFill>
                <a:latin typeface="MuseoModerno" pitchFamily="2" charset="0"/>
              </a:rPr>
              <a:t> trực </a:t>
            </a:r>
            <a:r>
              <a:rPr lang="vi-VN" sz="1200" b="1" kern="1200">
                <a:solidFill>
                  <a:srgbClr val="FF0000"/>
                </a:solidFill>
                <a:latin typeface="MuseoModerno" pitchFamily="2" charset="0"/>
              </a:rPr>
              <a:t>quan hóa </a:t>
            </a:r>
            <a:r>
              <a:rPr lang="vi-VN" sz="1200" kern="1200">
                <a:solidFill>
                  <a:srgbClr val="FF0000"/>
                </a:solidFill>
                <a:latin typeface="MuseoModerno" pitchFamily="2" charset="0"/>
              </a:rPr>
              <a:t>chỉ ra mối tương quan của các số liệu và ý nghĩa của chúng
</a:t>
            </a:r>
            <a:r>
              <a:rPr lang="en-US" sz="1200" kern="1200">
                <a:solidFill>
                  <a:srgbClr val="FF0000"/>
                </a:solidFill>
                <a:latin typeface="MuseoModerno" pitchFamily="2" charset="0"/>
              </a:rPr>
              <a:t>- </a:t>
            </a:r>
            <a:r>
              <a:rPr lang="vi-VN" sz="1200" b="1" kern="1200">
                <a:solidFill>
                  <a:srgbClr val="FF0000"/>
                </a:solidFill>
                <a:latin typeface="MuseoModerno" pitchFamily="2" charset="0"/>
              </a:rPr>
              <a:t>Phần báo cáo cung cấp các loại </a:t>
            </a:r>
            <a:r>
              <a:rPr lang="vi-VN" sz="1200" kern="1200">
                <a:solidFill>
                  <a:srgbClr val="FF0000"/>
                </a:solidFill>
                <a:latin typeface="MuseoModerno" pitchFamily="2" charset="0"/>
              </a:rPr>
              <a:t>xếp hạng linh hoạt khác nhau và thống kê chung. Cuối cùng, chúng t</a:t>
            </a:r>
            <a:r>
              <a:rPr lang="en-US" sz="1200" kern="1200">
                <a:solidFill>
                  <a:srgbClr val="FF0000"/>
                </a:solidFill>
                <a:latin typeface="MuseoModerno" pitchFamily="2" charset="0"/>
              </a:rPr>
              <a:t>a</a:t>
            </a:r>
            <a:r>
              <a:rPr lang="vi-VN" sz="1200" kern="1200">
                <a:solidFill>
                  <a:srgbClr val="FF0000"/>
                </a:solidFill>
                <a:latin typeface="MuseoModerno" pitchFamily="2" charset="0"/>
              </a:rPr>
              <a:t> có thể xuất dữ liệu thu thập được ở nhiều định dạng như PDF hoặc Excel cho các mục đích khác nhau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15</a:t>
            </a:fld>
            <a:endParaRPr lang="en-US"/>
          </a:p>
        </p:txBody>
      </p:sp>
    </p:spTree>
    <p:extLst>
      <p:ext uri="{BB962C8B-B14F-4D97-AF65-F5344CB8AC3E}">
        <p14:creationId xmlns:p14="http://schemas.microsoft.com/office/powerpoint/2010/main" val="2878020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Administrator page for manager to update data directly on database every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vi-VN"/>
              <a:t>rang quản trị viên để </a:t>
            </a:r>
            <a:r>
              <a:rPr lang="en-US"/>
              <a:t>người quản lý trực tiếp cập nhật</a:t>
            </a:r>
            <a:r>
              <a:rPr lang="vi-VN"/>
              <a:t> dữ liệu</a:t>
            </a:r>
            <a:r>
              <a:rPr lang="en-US"/>
              <a:t> trên </a:t>
            </a:r>
            <a:r>
              <a:rPr lang="vi-VN"/>
              <a:t>trên cơ sở dữ liệu</a:t>
            </a:r>
            <a:r>
              <a:rPr lang="en-US"/>
              <a:t> </a:t>
            </a:r>
            <a:r>
              <a:rPr lang="vi-VN"/>
              <a:t>hàng năm.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16</a:t>
            </a:fld>
            <a:endParaRPr lang="en-US"/>
          </a:p>
        </p:txBody>
      </p:sp>
    </p:spTree>
    <p:extLst>
      <p:ext uri="{BB962C8B-B14F-4D97-AF65-F5344CB8AC3E}">
        <p14:creationId xmlns:p14="http://schemas.microsoft.com/office/powerpoint/2010/main" val="1658253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programming languages which we use to build Score website:</a:t>
            </a:r>
          </a:p>
          <a:p>
            <a:pPr marL="171450" indent="-171450">
              <a:buFont typeface="Arial" panose="020B0604020202020204" pitchFamily="34" charset="0"/>
              <a:buChar char="•"/>
            </a:pPr>
            <a:r>
              <a:rPr lang="en-US"/>
              <a:t>HTML, CSS for website appearance</a:t>
            </a:r>
          </a:p>
          <a:p>
            <a:pPr marL="171450" indent="-171450">
              <a:buFont typeface="Arial" panose="020B0604020202020204" pitchFamily="34" charset="0"/>
              <a:buChar char="•"/>
            </a:pPr>
            <a:r>
              <a:rPr lang="en-US"/>
              <a:t>Javascript, PHP for handling data from user input</a:t>
            </a:r>
          </a:p>
          <a:p>
            <a:pPr marL="171450" indent="-171450">
              <a:buFont typeface="Arial" panose="020B0604020202020204" pitchFamily="34" charset="0"/>
              <a:buChar char="•"/>
            </a:pPr>
            <a:r>
              <a:rPr lang="en-US"/>
              <a:t>MySQL for database actions</a:t>
            </a:r>
          </a:p>
          <a:p>
            <a:pPr marL="171450" indent="-171450">
              <a:buFont typeface="Arial" panose="020B0604020202020204" pitchFamily="34" charset="0"/>
              <a:buChar char="•"/>
            </a:pPr>
            <a:r>
              <a:rPr lang="en-US"/>
              <a:t>Python for reconstructing data from images to .csv file</a:t>
            </a:r>
          </a:p>
          <a:p>
            <a:pPr marL="0" indent="0">
              <a:buFont typeface="Arial" panose="020B0604020202020204" pitchFamily="34" charset="0"/>
              <a:buNone/>
            </a:pPr>
            <a:endParaRPr lang="en-US"/>
          </a:p>
          <a:p>
            <a:pPr marL="0" indent="0">
              <a:buFont typeface="Arial" panose="020B0604020202020204" pitchFamily="34" charset="0"/>
              <a:buNone/>
            </a:pPr>
            <a:r>
              <a:rPr lang="vi-VN"/>
              <a:t>Dưới đây là các ngôn ngữ lập trình mà chúng tôi sử dụng để xây dựng trang web Score:</a:t>
            </a:r>
            <a:endParaRPr lang="en-US"/>
          </a:p>
          <a:p>
            <a:pPr marL="171450" indent="-171450">
              <a:buFont typeface="Arial" panose="020B0604020202020204" pitchFamily="34" charset="0"/>
              <a:buChar char="•"/>
            </a:pPr>
            <a:r>
              <a:rPr lang="vi-VN"/>
              <a:t>HTML, CSS để </a:t>
            </a:r>
            <a:r>
              <a:rPr lang="en-US"/>
              <a:t>thiết kế giao diện</a:t>
            </a:r>
            <a:r>
              <a:rPr lang="vi-VN"/>
              <a:t> trang web
Javascript, PHP để xử lý dữ liệu từ đầu vào của người dùng
MySQL cho các </a:t>
            </a:r>
            <a:r>
              <a:rPr lang="en-US"/>
              <a:t>thao tác trên</a:t>
            </a:r>
            <a:r>
              <a:rPr lang="vi-VN"/>
              <a:t> cơ sở dữ liệu
Python để tái tạo lại dữ liệu từ </a:t>
            </a:r>
            <a:r>
              <a:rPr lang="en-US"/>
              <a:t>dạng </a:t>
            </a:r>
            <a:r>
              <a:rPr lang="vi-VN"/>
              <a:t>hình ảnh sang </a:t>
            </a:r>
            <a:r>
              <a:rPr lang="en-US"/>
              <a:t>dữ liệu thô (</a:t>
            </a:r>
            <a:r>
              <a:rPr lang="vi-VN"/>
              <a:t>tệp .csv</a:t>
            </a:r>
            <a:r>
              <a:rPr lang="en-US"/>
              <a:t>)</a:t>
            </a:r>
          </a:p>
        </p:txBody>
      </p:sp>
      <p:sp>
        <p:nvSpPr>
          <p:cNvPr id="4" name="Slide Number Placeholder 3"/>
          <p:cNvSpPr>
            <a:spLocks noGrp="1"/>
          </p:cNvSpPr>
          <p:nvPr>
            <p:ph type="sldNum" sz="quarter" idx="5"/>
          </p:nvPr>
        </p:nvSpPr>
        <p:spPr/>
        <p:txBody>
          <a:bodyPr/>
          <a:lstStyle/>
          <a:p>
            <a:fld id="{A0C27D15-D9EB-4174-8B99-D4A932DE1493}" type="slidenum">
              <a:rPr lang="en-US" smtClean="0"/>
              <a:pPr/>
              <a:t>17</a:t>
            </a:fld>
            <a:endParaRPr lang="en-US"/>
          </a:p>
        </p:txBody>
      </p:sp>
    </p:spTree>
    <p:extLst>
      <p:ext uri="{BB962C8B-B14F-4D97-AF65-F5344CB8AC3E}">
        <p14:creationId xmlns:p14="http://schemas.microsoft.com/office/powerpoint/2010/main" val="248420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the Diagram of how Score works:</a:t>
            </a:r>
          </a:p>
          <a:p>
            <a:pPr marL="171450" indent="-171450">
              <a:buFont typeface="Arial" panose="020B0604020202020204" pitchFamily="34" charset="0"/>
              <a:buChar char="•"/>
            </a:pPr>
            <a:r>
              <a:rPr lang="en-US"/>
              <a:t>First, the system receives keywords from user</a:t>
            </a:r>
          </a:p>
          <a:p>
            <a:pPr marL="171450" indent="-171450">
              <a:buFont typeface="Arial" panose="020B0604020202020204" pitchFamily="34" charset="0"/>
              <a:buChar char="•"/>
            </a:pPr>
            <a:r>
              <a:rPr lang="en-US"/>
              <a:t>Then they will be arranged in the logical way and sent to database server as packaged data</a:t>
            </a:r>
          </a:p>
          <a:p>
            <a:pPr marL="171450" indent="-171450">
              <a:buFont typeface="Arial" panose="020B0604020202020204" pitchFamily="34" charset="0"/>
              <a:buChar char="•"/>
            </a:pPr>
            <a:r>
              <a:rPr lang="en-US"/>
              <a:t>After running Queries on database, the system gets data and rearrange it into tables and graphs</a:t>
            </a:r>
          </a:p>
          <a:p>
            <a:pPr marL="171450" indent="-171450">
              <a:buFont typeface="Arial" panose="020B0604020202020204" pitchFamily="34" charset="0"/>
              <a:buChar char="•"/>
            </a:pPr>
            <a:r>
              <a:rPr lang="en-US"/>
              <a:t>Following that the frontend will stylize the layout and user interface</a:t>
            </a:r>
          </a:p>
          <a:p>
            <a:pPr marL="171450" indent="-171450">
              <a:buFont typeface="Arial" panose="020B0604020202020204" pitchFamily="34" charset="0"/>
              <a:buChar char="•"/>
            </a:pPr>
            <a:r>
              <a:rPr lang="en-US"/>
              <a:t>And that is what User can experience on our website</a:t>
            </a:r>
          </a:p>
          <a:p>
            <a:pPr marL="171450" indent="-171450">
              <a:buFont typeface="Arial" panose="020B0604020202020204" pitchFamily="34" charset="0"/>
              <a:buChar char="•"/>
            </a:pPr>
            <a:endParaRPr lang="en-US"/>
          </a:p>
          <a:p>
            <a:pPr marL="0" indent="0">
              <a:buFont typeface="Arial" panose="020B0604020202020204" pitchFamily="34" charset="0"/>
              <a:buNone/>
            </a:pPr>
            <a:r>
              <a:rPr lang="vi-VN"/>
              <a:t>Đây là Sơ đồ về cách hoạt động của </a:t>
            </a:r>
            <a:r>
              <a:rPr lang="en-US" b="1"/>
              <a:t>Score</a:t>
            </a:r>
            <a:r>
              <a:rPr lang="vi-VN" b="1"/>
              <a:t>:</a:t>
            </a:r>
            <a:endParaRPr lang="en-US" b="1"/>
          </a:p>
          <a:p>
            <a:pPr marL="171450" indent="-171450">
              <a:buFont typeface="Arial" panose="020B0604020202020204" pitchFamily="34" charset="0"/>
              <a:buChar char="•"/>
            </a:pPr>
            <a:r>
              <a:rPr lang="vi-VN"/>
              <a:t>Đầu tiên, hệ thống nhận từ khóa từ người dùng
Sau đó, chúng sẽ được sắp xếp một cách hợp lý và gửi đến máy chủ cơ sở dữ liệu dưới dạng dữ liệu đóng gói
Sau khi chạy </a:t>
            </a:r>
            <a:r>
              <a:rPr lang="vi-VN" b="1"/>
              <a:t>Truy vấn trên cơ sở dữ liệu</a:t>
            </a:r>
            <a:r>
              <a:rPr lang="vi-VN"/>
              <a:t>, hệ thống sẽ lấy dữ liệu và sắp xếp lại nó thành các bảng và đồ thị
</a:t>
            </a:r>
            <a:r>
              <a:rPr lang="en-US"/>
              <a:t>Tiếp theo là </a:t>
            </a:r>
            <a:r>
              <a:rPr lang="en-US" b="1"/>
              <a:t>bộ phận frontend </a:t>
            </a:r>
            <a:r>
              <a:rPr lang="en-US"/>
              <a:t>trình bày bố cục và giao diện người dùng</a:t>
            </a:r>
          </a:p>
          <a:p>
            <a:pPr marL="171450" indent="-171450">
              <a:buFont typeface="Arial" panose="020B0604020202020204" pitchFamily="34" charset="0"/>
              <a:buChar char="•"/>
            </a:pPr>
            <a:r>
              <a:rPr lang="en-US"/>
              <a:t>Và đó là những gì người dùng có thể trải nghiệm trên website của chúng tôi</a:t>
            </a:r>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46871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br>
              <a:rPr lang="en-US"/>
            </a:br>
            <a:endParaRPr lang="en-US"/>
          </a:p>
          <a:p>
            <a:pPr rtl="0">
              <a:spcBef>
                <a:spcPts val="1200"/>
              </a:spcBef>
              <a:spcAft>
                <a:spcPts val="1200"/>
              </a:spcAft>
            </a:pPr>
            <a:r>
              <a:rPr lang="en-US" sz="1200" b="0" i="0" u="none" strike="noStrike">
                <a:solidFill>
                  <a:srgbClr val="000000"/>
                </a:solidFill>
                <a:effectLst/>
                <a:latin typeface="Times New Roman" panose="02020603050405020304" pitchFamily="18" charset="0"/>
              </a:rPr>
              <a:t>Chúng tôi sử dụng cơ sở dữ liệu quan hệ</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607810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a:t>Data is planned into tables with careful calculation to </a:t>
            </a:r>
            <a:r>
              <a:rPr lang="en-US" sz="1800" b="1">
                <a:solidFill>
                  <a:srgbClr val="2F5597"/>
                </a:solidFill>
              </a:rPr>
              <a:t>avoid excess data</a:t>
            </a: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sz="1200">
              <a:solidFill>
                <a:srgbClr val="000000"/>
              </a:solidFill>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vi-VN" sz="1200">
                <a:solidFill>
                  <a:srgbClr val="000000"/>
                </a:solidFill>
                <a:effectLst/>
              </a:rPr>
              <a:t>Dữ liệu được </a:t>
            </a:r>
            <a:r>
              <a:rPr lang="en-US" sz="1200">
                <a:solidFill>
                  <a:srgbClr val="000000"/>
                </a:solidFill>
                <a:effectLst/>
              </a:rPr>
              <a:t>phân</a:t>
            </a:r>
            <a:r>
              <a:rPr lang="vi-VN" sz="1200">
                <a:solidFill>
                  <a:srgbClr val="000000"/>
                </a:solidFill>
                <a:effectLst/>
              </a:rPr>
              <a:t> hoạch </a:t>
            </a:r>
            <a:r>
              <a:rPr lang="en-US" sz="1200">
                <a:solidFill>
                  <a:srgbClr val="000000"/>
                </a:solidFill>
                <a:effectLst/>
              </a:rPr>
              <a:t>vào</a:t>
            </a:r>
            <a:r>
              <a:rPr lang="vi-VN" sz="1200">
                <a:solidFill>
                  <a:srgbClr val="000000"/>
                </a:solidFill>
                <a:effectLst/>
              </a:rPr>
              <a:t> các bảng với sự tính toán cẩn thận để tránh dư thừa dữ liệu</a:t>
            </a:r>
          </a:p>
          <a:p>
            <a:pPr rtl="0">
              <a:spcBef>
                <a:spcPts val="1200"/>
              </a:spcBef>
              <a:spcAft>
                <a:spcPts val="1200"/>
              </a:spcAft>
            </a:pP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224460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at the same time the designation of </a:t>
            </a:r>
            <a:r>
              <a:rPr lang="en-US" sz="1800" b="1" i="0" u="none" strike="noStrike">
                <a:solidFill>
                  <a:srgbClr val="000000"/>
                </a:solidFill>
                <a:effectLst/>
                <a:latin typeface="Times New Roman" panose="02020603050405020304" pitchFamily="18" charset="0"/>
              </a:rPr>
              <a:t>primary, and foreign key constraints and relationship helps to create connectivity across the entire database</a:t>
            </a:r>
            <a:br>
              <a:rPr lang="en-US" sz="1800"/>
            </a:br>
            <a:endParaRPr lang="en-US" sz="1800"/>
          </a:p>
          <a:p>
            <a:pPr rtl="0">
              <a:spcBef>
                <a:spcPts val="1200"/>
              </a:spcBef>
              <a:spcAft>
                <a:spcPts val="1200"/>
              </a:spcAft>
            </a:pPr>
            <a:r>
              <a:rPr lang="vi-VN" sz="1800"/>
              <a:t>đồng thời việc chỉ định các ràng buộc </a:t>
            </a:r>
            <a:r>
              <a:rPr lang="en-US" sz="1800"/>
              <a:t>về khóa chính, khóa ngoại </a:t>
            </a:r>
            <a:r>
              <a:rPr lang="vi-VN" sz="1800"/>
              <a:t>và mối quan hệ giúp tạo ra sự </a:t>
            </a:r>
            <a:r>
              <a:rPr lang="en-US" sz="1800"/>
              <a:t>liên thông </a:t>
            </a:r>
            <a:r>
              <a:rPr lang="vi-VN" sz="1800"/>
              <a:t>trên toàn bộ cơ sở dữ liệu</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240751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em làm gì?</a:t>
            </a:r>
          </a:p>
        </p:txBody>
      </p:sp>
      <p:sp>
        <p:nvSpPr>
          <p:cNvPr id="4" name="Slide Number Placeholder 3"/>
          <p:cNvSpPr>
            <a:spLocks noGrp="1"/>
          </p:cNvSpPr>
          <p:nvPr>
            <p:ph type="sldNum" sz="quarter" idx="5"/>
          </p:nvPr>
        </p:nvSpPr>
        <p:spPr/>
        <p:txBody>
          <a:bodyPr/>
          <a:lstStyle/>
          <a:p>
            <a:fld id="{A0C27D15-D9EB-4174-8B99-D4A932DE1493}" type="slidenum">
              <a:rPr lang="en-US" smtClean="0"/>
              <a:pPr/>
              <a:t>5</a:t>
            </a:fld>
            <a:endParaRPr lang="en-US"/>
          </a:p>
        </p:txBody>
      </p:sp>
    </p:spTree>
    <p:extLst>
      <p:ext uri="{BB962C8B-B14F-4D97-AF65-F5344CB8AC3E}">
        <p14:creationId xmlns:p14="http://schemas.microsoft.com/office/powerpoint/2010/main" val="215252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2800"/>
              <a:t>With relationship, </a:t>
            </a:r>
            <a:r>
              <a:rPr lang="en-US" sz="2800" b="1">
                <a:solidFill>
                  <a:srgbClr val="2F5597"/>
                </a:solidFill>
              </a:rPr>
              <a:t>the queries get data in multiple tables </a:t>
            </a:r>
            <a:r>
              <a:rPr lang="en-US" sz="2800"/>
              <a:t>quickly and accurately</a:t>
            </a:r>
          </a:p>
          <a:p>
            <a:pPr rtl="0">
              <a:spcBef>
                <a:spcPts val="1200"/>
              </a:spcBef>
              <a:spcAft>
                <a:spcPts val="1200"/>
              </a:spcAft>
            </a:pPr>
            <a:endParaRPr lang="en-US" sz="1800"/>
          </a:p>
          <a:p>
            <a:pPr rtl="0">
              <a:spcBef>
                <a:spcPts val="1200"/>
              </a:spcBef>
              <a:spcAft>
                <a:spcPts val="1200"/>
              </a:spcAft>
            </a:pPr>
            <a:r>
              <a:rPr lang="en-US" sz="1800"/>
              <a:t>Với việc xác lập mối quan hệ, các truy vấn lấy được dữ liệu trên toàn cục nhanh chóng và chính xác</a:t>
            </a:r>
            <a:endParaRPr lang="en-US" sz="1800" dirty="0"/>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366473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The new additional data is collated with the main table to ensure accuracy even though entered in different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rPr>
              <a:t>Điều này cũng giúp d</a:t>
            </a:r>
            <a:r>
              <a:rPr lang="vi-VN" sz="1800" b="0">
                <a:effectLst/>
              </a:rPr>
              <a:t>ữ liệu </a:t>
            </a:r>
            <a:r>
              <a:rPr lang="en-US" sz="1800" b="0">
                <a:effectLst/>
              </a:rPr>
              <a:t>thêm </a:t>
            </a:r>
            <a:r>
              <a:rPr lang="vi-VN" sz="1800" b="0">
                <a:effectLst/>
              </a:rPr>
              <a:t>mới được đối chiếu với bảng chính để đảm bảo độ chính xác ngay cả khi được nhập </a:t>
            </a:r>
            <a:r>
              <a:rPr lang="en-US" sz="1800" b="0">
                <a:effectLst/>
              </a:rPr>
              <a:t>từ</a:t>
            </a:r>
            <a:r>
              <a:rPr lang="vi-VN" sz="1800" b="0">
                <a:effectLst/>
              </a:rPr>
              <a:t> các bảng khác nhau.</a:t>
            </a:r>
            <a:endParaRPr lang="en-US" sz="1800"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1131134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a:t>The database is also calculated so that it </a:t>
            </a:r>
            <a:r>
              <a:rPr lang="en-US" sz="1800" b="1">
                <a:solidFill>
                  <a:srgbClr val="2F5597"/>
                </a:solidFill>
              </a:rPr>
              <a:t>can be adapted </a:t>
            </a:r>
            <a:r>
              <a:rPr lang="en-US" sz="1800"/>
              <a:t>in changes</a:t>
            </a:r>
          </a:p>
          <a:p>
            <a:pPr algn="l"/>
            <a:endParaRPr lang="en-US" sz="1800"/>
          </a:p>
          <a:p>
            <a:pPr algn="l"/>
            <a:r>
              <a:rPr lang="vi-VN" sz="1800"/>
              <a:t>Cơ sở dữ liệu cũng được tính toán để có thể </a:t>
            </a:r>
            <a:r>
              <a:rPr lang="en-US" sz="1800"/>
              <a:t>thích nghi đ</a:t>
            </a:r>
            <a:r>
              <a:rPr lang="vi-VN" sz="1800"/>
              <a:t>ược </a:t>
            </a:r>
            <a:r>
              <a:rPr lang="en-US" sz="1800"/>
              <a:t>với những sự </a:t>
            </a:r>
            <a:r>
              <a:rPr lang="vi-VN" sz="1800"/>
              <a:t>thay đổi</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799666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real data. We download 10th-grade entrance exam scores data as images in Ho Chi Minh City from 2015 to 2021 and plan on the tables.</a:t>
            </a: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r>
              <a:rPr lang="en-US" sz="1800" b="0" i="0" u="none" strike="noStrike">
                <a:solidFill>
                  <a:srgbClr val="000000"/>
                </a:solidFill>
                <a:effectLst/>
                <a:latin typeface="Times New Roman" panose="02020603050405020304" pitchFamily="18" charset="0"/>
              </a:rPr>
              <a:t>Chúng tôi sử dụng dữ liệu thực tế. Chúng tôi tải điểm chuẩn tuyển sinh 10 dưới dạng hình ảnh ở TP. HCM từ năm 2015 đến 2021 và phân hoạch vào các bảng.</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1626817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spcBef>
                <a:spcPts val="1200"/>
              </a:spcBef>
              <a:spcAft>
                <a:spcPts val="1200"/>
              </a:spcAft>
              <a:buFont typeface="Arial" panose="020B0604020202020204" pitchFamily="34" charset="0"/>
              <a:buChar char="•"/>
            </a:pPr>
            <a:r>
              <a:rPr lang="en-US" b="0">
                <a:effectLst/>
              </a:rPr>
              <a:t>…… Talk about it bro</a:t>
            </a: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endParaRPr lang="en-US" b="0">
              <a:effectLst/>
            </a:endParaRPr>
          </a:p>
          <a:p>
            <a:pPr marL="171450" indent="-171450" rtl="0">
              <a:spcBef>
                <a:spcPts val="1200"/>
              </a:spcBef>
              <a:spcAft>
                <a:spcPts val="1200"/>
              </a:spcAft>
              <a:buFont typeface="Arial" panose="020B0604020202020204" pitchFamily="34" charset="0"/>
              <a:buChar char="•"/>
            </a:pPr>
            <a:r>
              <a:rPr lang="en-US" b="0">
                <a:effectLst/>
              </a:rPr>
              <a:t>First, we </a:t>
            </a:r>
            <a:r>
              <a:rPr lang="en-US" b="1">
                <a:effectLst/>
              </a:rPr>
              <a:t>don’t</a:t>
            </a:r>
            <a:r>
              <a:rPr lang="en-US" b="0">
                <a:effectLst/>
              </a:rPr>
              <a:t> have the opportunity to collect raw data; therefore, we rely mostly on </a:t>
            </a:r>
            <a:r>
              <a:rPr lang="en-US" b="1">
                <a:effectLst/>
              </a:rPr>
              <a:t>data as images </a:t>
            </a:r>
            <a:r>
              <a:rPr lang="en-US" b="0">
                <a:effectLst/>
              </a:rPr>
              <a:t>on discrete websites. Then we use </a:t>
            </a:r>
            <a:r>
              <a:rPr lang="en-US" b="1">
                <a:effectLst/>
              </a:rPr>
              <a:t>OCR software</a:t>
            </a:r>
            <a:r>
              <a:rPr lang="en-US" b="0">
                <a:effectLst/>
              </a:rPr>
              <a:t>, which converts images into </a:t>
            </a:r>
            <a:r>
              <a:rPr lang="en-US" b="1">
                <a:effectLst/>
              </a:rPr>
              <a:t>raw data in .csv format</a:t>
            </a:r>
            <a:r>
              <a:rPr lang="en-US" b="0">
                <a:effectLst/>
              </a:rPr>
              <a:t>. </a:t>
            </a:r>
          </a:p>
          <a:p>
            <a:pPr marL="171450" marR="0" lvl="0" indent="-1714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b="0">
                <a:effectLst/>
              </a:rPr>
              <a:t>Second, we use </a:t>
            </a:r>
            <a:r>
              <a:rPr lang="en-US" b="1">
                <a:effectLst/>
              </a:rPr>
              <a:t>Python program </a:t>
            </a:r>
            <a:r>
              <a:rPr lang="en-US" b="0">
                <a:effectLst/>
              </a:rPr>
              <a:t>to organize the data, so that it is </a:t>
            </a:r>
            <a:r>
              <a:rPr lang="en-US" b="1">
                <a:effectLst/>
              </a:rPr>
              <a:t>compatible</a:t>
            </a:r>
            <a:r>
              <a:rPr lang="en-US" b="0">
                <a:effectLst/>
              </a:rPr>
              <a:t> with the analysed table’s structure in our database. The result is that thousands of lines of data are organized </a:t>
            </a:r>
            <a:r>
              <a:rPr lang="en-US" b="1">
                <a:effectLst/>
              </a:rPr>
              <a:t>correctly and quickly</a:t>
            </a:r>
            <a:r>
              <a:rPr lang="en-US" b="0">
                <a:effectLst/>
              </a:rPr>
              <a:t>.</a:t>
            </a:r>
          </a:p>
          <a:p>
            <a:pPr marL="171450" marR="0" lvl="0" indent="-1714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b="0">
                <a:effectLst/>
              </a:rPr>
              <a:t>Third, we </a:t>
            </a:r>
            <a:r>
              <a:rPr lang="en-US" b="1">
                <a:effectLst/>
              </a:rPr>
              <a:t>import arranged data into tables</a:t>
            </a:r>
            <a:r>
              <a:rPr lang="en-US" b="0">
                <a:effectLst/>
              </a:rPr>
              <a:t> which have the same structure.</a:t>
            </a:r>
          </a:p>
          <a:p>
            <a:pPr marL="171450" marR="0" lvl="0" indent="-1714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b="0">
                <a:effectLst/>
              </a:rPr>
              <a:t>Fourth, the </a:t>
            </a:r>
            <a:r>
              <a:rPr lang="en-US" b="1">
                <a:effectLst/>
              </a:rPr>
              <a:t>queries</a:t>
            </a:r>
            <a:r>
              <a:rPr lang="en-US" b="0">
                <a:effectLst/>
              </a:rPr>
              <a:t> get datas from database and display them in </a:t>
            </a:r>
            <a:r>
              <a:rPr lang="en-US" b="1">
                <a:effectLst/>
              </a:rPr>
              <a:t>website</a:t>
            </a:r>
            <a:r>
              <a:rPr lang="en-US" b="0">
                <a:effectLst/>
              </a:rPr>
              <a:t> whenever user send request.</a:t>
            </a:r>
          </a:p>
          <a:p>
            <a:pPr marL="171450" marR="0" lvl="0" indent="-1714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endParaRPr lang="en-US" b="0">
              <a:effectLst/>
            </a:endParaRPr>
          </a:p>
          <a:p>
            <a:pPr marL="171450" marR="0" lvl="0" indent="-1714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vi-VN" b="0">
                <a:effectLst/>
              </a:rPr>
              <a:t>Đầu tiên, chúng tôi không có cơ hội thu thập dữ liệu thô; do đó, chúng tôi chủ yếu dựa vào dữ liệu dưới dạng hình ảnh trên các trang web rời rạc. Sau đó, chúng tôi sử dụng phần mềm OCR, phần mềm này chuyển đổi hình ảnh thành dữ liệu thô ở định dạng .csv. 
Thứ hai, chúng tôi sử dụng chương trình Python để tổ chức dữ liệu, sao cho nó tương thích với cấu trúc của bảng được phân tích trong cơ sở dữ liệu của chúng tôi. Kết quả là hàng ngàn dòng dữ liệu được sắp xếp chính xác và nhanh chóng.
Thứ ba, chúng ta nhập dữ liệu đã sắp xếp vào các bảng có cùng cấu trúc.
Thứ tư, các truy vấn lấy dữ liệu từ cơ sở dữ liệu và hiển thị chúng trong trang web bất cứ khi nào người dùng gửi yêu cầu.
</a:t>
            </a:r>
            <a:endParaRPr lang="en-US" b="0" dirty="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3330730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28</a:t>
            </a:fld>
            <a:endParaRPr lang="en-US"/>
          </a:p>
        </p:txBody>
      </p:sp>
    </p:spTree>
    <p:extLst>
      <p:ext uri="{BB962C8B-B14F-4D97-AF65-F5344CB8AC3E}">
        <p14:creationId xmlns:p14="http://schemas.microsoft.com/office/powerpoint/2010/main" val="1579046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32</a:t>
            </a:fld>
            <a:endParaRPr lang="en-US"/>
          </a:p>
        </p:txBody>
      </p:sp>
    </p:spTree>
    <p:extLst>
      <p:ext uri="{BB962C8B-B14F-4D97-AF65-F5344CB8AC3E}">
        <p14:creationId xmlns:p14="http://schemas.microsoft.com/office/powerpoint/2010/main" val="1752764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33</a:t>
            </a:fld>
            <a:endParaRPr lang="en-US"/>
          </a:p>
        </p:txBody>
      </p:sp>
    </p:spTree>
    <p:extLst>
      <p:ext uri="{BB962C8B-B14F-4D97-AF65-F5344CB8AC3E}">
        <p14:creationId xmlns:p14="http://schemas.microsoft.com/office/powerpoint/2010/main" val="176496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34</a:t>
            </a:fld>
            <a:endParaRPr lang="en-US"/>
          </a:p>
        </p:txBody>
      </p:sp>
    </p:spTree>
    <p:extLst>
      <p:ext uri="{BB962C8B-B14F-4D97-AF65-F5344CB8AC3E}">
        <p14:creationId xmlns:p14="http://schemas.microsoft.com/office/powerpoint/2010/main" val="4166132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35</a:t>
            </a:fld>
            <a:endParaRPr lang="en-US"/>
          </a:p>
        </p:txBody>
      </p:sp>
    </p:spTree>
    <p:extLst>
      <p:ext uri="{BB962C8B-B14F-4D97-AF65-F5344CB8AC3E}">
        <p14:creationId xmlns:p14="http://schemas.microsoft.com/office/powerpoint/2010/main" val="194854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Score is a website project that aims to make it easier to choose a high school for </a:t>
            </a:r>
            <a:r>
              <a:rPr lang="en-US" sz="1800" b="1">
                <a:solidFill>
                  <a:srgbClr val="2F5597"/>
                </a:solidFill>
              </a:rPr>
              <a:t>parents</a:t>
            </a:r>
            <a:r>
              <a:rPr lang="en-US" sz="1800"/>
              <a:t>, </a:t>
            </a:r>
            <a:r>
              <a:rPr lang="en-US" sz="1800" b="1">
                <a:solidFill>
                  <a:srgbClr val="2F5597"/>
                </a:solidFill>
              </a:rPr>
              <a:t>teachers </a:t>
            </a:r>
            <a:r>
              <a:rPr lang="en-US" sz="1800"/>
              <a:t>and </a:t>
            </a:r>
            <a:r>
              <a:rPr lang="en-US" sz="1800" b="1">
                <a:solidFill>
                  <a:srgbClr val="2F5597"/>
                </a:solidFill>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Score là một dự án website nhằm giúp chọn trường THPT dễ dàng hơn cho phụ huynh, giáo viên và học sinh</a:t>
            </a:r>
          </a:p>
        </p:txBody>
      </p:sp>
      <p:sp>
        <p:nvSpPr>
          <p:cNvPr id="4" name="Slide Number Placeholder 3"/>
          <p:cNvSpPr>
            <a:spLocks noGrp="1"/>
          </p:cNvSpPr>
          <p:nvPr>
            <p:ph type="sldNum" sz="quarter" idx="5"/>
          </p:nvPr>
        </p:nvSpPr>
        <p:spPr/>
        <p:txBody>
          <a:bodyPr/>
          <a:lstStyle/>
          <a:p>
            <a:fld id="{A0C27D15-D9EB-4174-8B99-D4A932DE1493}" type="slidenum">
              <a:rPr lang="en-US" smtClean="0"/>
              <a:t>6</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36</a:t>
            </a:fld>
            <a:endParaRPr lang="en-US"/>
          </a:p>
        </p:txBody>
      </p:sp>
    </p:spTree>
    <p:extLst>
      <p:ext uri="{BB962C8B-B14F-4D97-AF65-F5344CB8AC3E}">
        <p14:creationId xmlns:p14="http://schemas.microsoft.com/office/powerpoint/2010/main" val="4087920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200" b="1">
                <a:solidFill>
                  <a:srgbClr val="2F5597"/>
                </a:solidFill>
              </a:rPr>
              <a:t>How it works and charges:</a:t>
            </a:r>
          </a:p>
          <a:p>
            <a:pPr marL="171450" indent="-171450" rtl="0">
              <a:spcBef>
                <a:spcPts val="1200"/>
              </a:spcBef>
              <a:spcAft>
                <a:spcPts val="1200"/>
              </a:spcAft>
              <a:buFontTx/>
              <a:buChar char="-"/>
            </a:pPr>
            <a:r>
              <a:rPr lang="en-US" b="0">
                <a:effectLst/>
              </a:rPr>
              <a:t>With Search function, it’s free.</a:t>
            </a:r>
          </a:p>
          <a:p>
            <a:pPr marL="171450" indent="-171450" rtl="0">
              <a:spcBef>
                <a:spcPts val="1200"/>
              </a:spcBef>
              <a:spcAft>
                <a:spcPts val="1200"/>
              </a:spcAft>
              <a:buFontTx/>
              <a:buChar char="-"/>
            </a:pPr>
            <a:r>
              <a:rPr lang="en-US" b="0">
                <a:effectLst/>
              </a:rPr>
              <a:t>With Analysis, Report and Suggestion, they will be free for the first year and then charge in Mar, Apr, May</a:t>
            </a:r>
          </a:p>
          <a:p>
            <a:pPr marL="0" indent="0" rtl="0">
              <a:spcBef>
                <a:spcPts val="1200"/>
              </a:spcBef>
              <a:spcAft>
                <a:spcPts val="1200"/>
              </a:spcAft>
              <a:buFontTx/>
              <a:buNone/>
            </a:pPr>
            <a:r>
              <a:rPr lang="en-US" b="0">
                <a:effectLst/>
              </a:rPr>
              <a:t>User will monthly pay 10.000 VND</a:t>
            </a:r>
          </a:p>
        </p:txBody>
      </p:sp>
      <p:sp>
        <p:nvSpPr>
          <p:cNvPr id="4" name="Slide Number Placeholder 3"/>
          <p:cNvSpPr>
            <a:spLocks noGrp="1"/>
          </p:cNvSpPr>
          <p:nvPr>
            <p:ph type="sldNum" sz="quarter" idx="5"/>
          </p:nvPr>
        </p:nvSpPr>
        <p:spPr/>
        <p:txBody>
          <a:bodyPr/>
          <a:lstStyle/>
          <a:p>
            <a:fld id="{A0C27D15-D9EB-4174-8B99-D4A932DE1493}" type="slidenum">
              <a:rPr lang="en-US" smtClean="0"/>
              <a:pPr/>
              <a:t>37</a:t>
            </a:fld>
            <a:endParaRPr lang="en-US"/>
          </a:p>
        </p:txBody>
      </p:sp>
    </p:spTree>
    <p:extLst>
      <p:ext uri="{BB962C8B-B14F-4D97-AF65-F5344CB8AC3E}">
        <p14:creationId xmlns:p14="http://schemas.microsoft.com/office/powerpoint/2010/main" val="1114067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38</a:t>
            </a:fld>
            <a:endParaRPr lang="en-US"/>
          </a:p>
        </p:txBody>
      </p:sp>
    </p:spTree>
    <p:extLst>
      <p:ext uri="{BB962C8B-B14F-4D97-AF65-F5344CB8AC3E}">
        <p14:creationId xmlns:p14="http://schemas.microsoft.com/office/powerpoint/2010/main" val="19745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39</a:t>
            </a:fld>
            <a:endParaRPr lang="en-US"/>
          </a:p>
        </p:txBody>
      </p:sp>
    </p:spTree>
    <p:extLst>
      <p:ext uri="{BB962C8B-B14F-4D97-AF65-F5344CB8AC3E}">
        <p14:creationId xmlns:p14="http://schemas.microsoft.com/office/powerpoint/2010/main" val="3661335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40</a:t>
            </a:fld>
            <a:endParaRPr lang="en-US"/>
          </a:p>
        </p:txBody>
      </p:sp>
    </p:spTree>
    <p:extLst>
      <p:ext uri="{BB962C8B-B14F-4D97-AF65-F5344CB8AC3E}">
        <p14:creationId xmlns:p14="http://schemas.microsoft.com/office/powerpoint/2010/main" val="1907122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41</a:t>
            </a:fld>
            <a:endParaRPr lang="en-US"/>
          </a:p>
        </p:txBody>
      </p:sp>
    </p:spTree>
    <p:extLst>
      <p:ext uri="{BB962C8B-B14F-4D97-AF65-F5344CB8AC3E}">
        <p14:creationId xmlns:p14="http://schemas.microsoft.com/office/powerpoint/2010/main" val="359728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In particular, users will have access to many different data analysis functions with a web interface that is both simple and easy to understand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Trong đó, người dùng sẽ được tiếp cận với nhiều chức năng phân tích dữ liệu khác nhau trên giao diện website vừa đơn giản và dễ hiểu</a:t>
            </a:r>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347031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Why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Vì sao chúng em thực hiện dự án này?</a:t>
            </a:r>
          </a:p>
        </p:txBody>
      </p:sp>
      <p:sp>
        <p:nvSpPr>
          <p:cNvPr id="4" name="Slide Number Placeholder 3"/>
          <p:cNvSpPr>
            <a:spLocks noGrp="1"/>
          </p:cNvSpPr>
          <p:nvPr>
            <p:ph type="sldNum" sz="quarter" idx="5"/>
          </p:nvPr>
        </p:nvSpPr>
        <p:spPr/>
        <p:txBody>
          <a:bodyPr/>
          <a:lstStyle/>
          <a:p>
            <a:fld id="{A0C27D15-D9EB-4174-8B99-D4A932DE1493}" type="slidenum">
              <a:rPr lang="en-US" smtClean="0"/>
              <a:pPr/>
              <a:t>8</a:t>
            </a:fld>
            <a:endParaRPr lang="en-US"/>
          </a:p>
        </p:txBody>
      </p:sp>
    </p:spTree>
    <p:extLst>
      <p:ext uri="{BB962C8B-B14F-4D97-AF65-F5344CB8AC3E}">
        <p14:creationId xmlns:p14="http://schemas.microsoft.com/office/powerpoint/2010/main" val="1458015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Kì thi tuyển sinh lớp 10 là một cột mốc quan trọng</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Hiện nay, điểm chuẩn tuyển sinh 10 được đăng công khai trên các trang thông tin, nhưng chỉ dừng lại ở các hình ảnh và dữ liệu rời rạc</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to make the right decisions</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Do đó, việc tra cứu cũng như so sánh điểm số giữa các trường tốn rất nhiều thời gian, gây khó khăn trong việc đưa ra quyết định đúng đắn</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solidFill>
                  <a:srgbClr val="8FAADC"/>
                </a:solidFill>
              </a:rPr>
              <a:t>Therefore,</a:t>
            </a:r>
            <a:r>
              <a:rPr lang="en-US" sz="1800" b="0"/>
              <a:t> SCORE </a:t>
            </a:r>
            <a:r>
              <a:rPr lang="en-US" sz="1800" b="0">
                <a:solidFill>
                  <a:srgbClr val="8FAADC"/>
                </a:solidFill>
              </a:rPr>
              <a:t>was born and developed to support users: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Vì thế, SCORE ra đời và phát triển nhằm hỗ trợ người dùng</a:t>
            </a:r>
          </a:p>
        </p:txBody>
      </p:sp>
      <p:sp>
        <p:nvSpPr>
          <p:cNvPr id="4" name="Slide Number Placeholder 3"/>
          <p:cNvSpPr>
            <a:spLocks noGrp="1"/>
          </p:cNvSpPr>
          <p:nvPr>
            <p:ph type="sldNum" sz="quarter" idx="5"/>
          </p:nvPr>
        </p:nvSpPr>
        <p:spPr/>
        <p:txBody>
          <a:bodyPr/>
          <a:lstStyle/>
          <a:p>
            <a:fld id="{A0C27D15-D9EB-4174-8B99-D4A932DE1493}" type="slidenum">
              <a:rPr lang="en-US" smtClean="0"/>
              <a:t>12</a:t>
            </a:fld>
            <a:endParaRPr lang="en-US"/>
          </a:p>
        </p:txBody>
      </p:sp>
    </p:spTree>
    <p:extLst>
      <p:ext uri="{BB962C8B-B14F-4D97-AF65-F5344CB8AC3E}">
        <p14:creationId xmlns:p14="http://schemas.microsoft.com/office/powerpoint/2010/main" val="135995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8/1/2022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8/1/2022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8/1/2022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8/1/2022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8/1/2022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8/1/2022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8/1/2022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8/1/2022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6.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70.png"/><Relationship Id="rId5" Type="http://schemas.openxmlformats.org/officeDocument/2006/relationships/slide" Target="slide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80.png"/><Relationship Id="rId5" Type="http://schemas.openxmlformats.org/officeDocument/2006/relationships/slide" Target="slide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 Id="rId9"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55027"/>
      </p:ext>
    </p:extLst>
  </p:cSld>
  <p:clrMapOvr>
    <a:masterClrMapping/>
  </p:clrMapOvr>
  <mc:AlternateContent xmlns:mc="http://schemas.openxmlformats.org/markup-compatibility/2006" xmlns:p14="http://schemas.microsoft.com/office/powerpoint/2010/main">
    <mc:Choice Requires="p14">
      <p:transition spd="slow" p14:dur="2000" advTm="773"/>
    </mc:Choice>
    <mc:Fallback xmlns="">
      <p:transition spd="slow" advTm="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01153" y="2623691"/>
            <a:ext cx="7189694"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- 10th grade entrance exam scores are publicly posted on information pages, but only stop at </a:t>
            </a:r>
            <a:r>
              <a:rPr lang="en-US" b="1">
                <a:solidFill>
                  <a:srgbClr val="2F5597"/>
                </a:solidFill>
              </a:rPr>
              <a:t>images </a:t>
            </a:r>
            <a:r>
              <a:rPr lang="en-US"/>
              <a:t>or </a:t>
            </a:r>
            <a:r>
              <a:rPr lang="en-US" b="1">
                <a:solidFill>
                  <a:srgbClr val="2F5597"/>
                </a:solidFill>
              </a:rPr>
              <a:t>discrete data</a:t>
            </a:r>
          </a:p>
        </p:txBody>
      </p:sp>
      <p:pic>
        <p:nvPicPr>
          <p:cNvPr id="3" name="Graphic 2" descr="Table with solid fill">
            <a:extLst>
              <a:ext uri="{FF2B5EF4-FFF2-40B4-BE49-F238E27FC236}">
                <a16:creationId xmlns:a16="http://schemas.microsoft.com/office/drawing/2014/main" id="{8BBB3848-9B4A-650E-ADA5-C00250A6F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7822" y="4084709"/>
            <a:ext cx="914400" cy="914400"/>
          </a:xfrm>
          <a:prstGeom prst="rect">
            <a:avLst/>
          </a:prstGeom>
        </p:spPr>
      </p:pic>
      <p:pic>
        <p:nvPicPr>
          <p:cNvPr id="7" name="Graphic 6" descr="Image with solid fill">
            <a:extLst>
              <a:ext uri="{FF2B5EF4-FFF2-40B4-BE49-F238E27FC236}">
                <a16:creationId xmlns:a16="http://schemas.microsoft.com/office/drawing/2014/main" id="{C3D122D4-202F-BA9C-3385-24686C5340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9779" y="4084709"/>
            <a:ext cx="914400" cy="914400"/>
          </a:xfrm>
          <a:prstGeom prst="rect">
            <a:avLst/>
          </a:prstGeom>
        </p:spPr>
      </p:pic>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295525" y="2623691"/>
            <a:ext cx="7600951"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The lookup as well as the comparison of points between schools takes a long time, making it </a:t>
            </a:r>
            <a:r>
              <a:rPr lang="en-US" b="1">
                <a:solidFill>
                  <a:srgbClr val="2F5597"/>
                </a:solidFill>
              </a:rPr>
              <a:t>difficult to make the right decisions</a:t>
            </a:r>
          </a:p>
        </p:txBody>
      </p:sp>
      <p:pic>
        <p:nvPicPr>
          <p:cNvPr id="12" name="Graphic 11" descr="Sad face with solid fill with solid fill">
            <a:extLst>
              <a:ext uri="{FF2B5EF4-FFF2-40B4-BE49-F238E27FC236}">
                <a16:creationId xmlns:a16="http://schemas.microsoft.com/office/drawing/2014/main" id="{5B37CF67-94FF-1A99-4B57-88DBFA2395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4237795"/>
            <a:ext cx="914400" cy="914400"/>
          </a:xfrm>
          <a:prstGeom prst="rect">
            <a:avLst/>
          </a:prstGeom>
        </p:spPr>
      </p:pic>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spTree>
    <p:extLst>
      <p:ext uri="{BB962C8B-B14F-4D97-AF65-F5344CB8AC3E}">
        <p14:creationId xmlns:p14="http://schemas.microsoft.com/office/powerpoint/2010/main" val="41185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1265674"/>
            <a:ext cx="8105732" cy="1323439"/>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a:solidFill>
                  <a:srgbClr val="8FAADC"/>
                </a:solidFill>
              </a:rPr>
              <a:t>Therefore, </a:t>
            </a:r>
            <a:r>
              <a:rPr lang="en-US"/>
              <a:t>SCORE</a:t>
            </a:r>
            <a:r>
              <a:rPr lang="en-US">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690032" y="2706129"/>
            <a:ext cx="6716428"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t>
            </a:r>
            <a:r>
              <a:rPr lang="en-US" b="1">
                <a:solidFill>
                  <a:srgbClr val="2F5597"/>
                </a:solidFill>
              </a:rPr>
              <a:t>SCORE</a:t>
            </a:r>
            <a:r>
              <a:rPr lang="en-US"/>
              <a:t> data from </a:t>
            </a:r>
            <a:r>
              <a:rPr lang="en-US" b="1">
                <a:solidFill>
                  <a:srgbClr val="2F5597"/>
                </a:solidFill>
              </a:rPr>
              <a:t>2015</a:t>
            </a:r>
            <a:r>
              <a:rPr lang="en-US"/>
              <a:t> to </a:t>
            </a:r>
            <a:r>
              <a:rPr lang="en-US" b="1">
                <a:solidFill>
                  <a:srgbClr val="2F5597"/>
                </a:solidFill>
              </a:rPr>
              <a:t>2021</a:t>
            </a:r>
            <a:r>
              <a:rPr lang="en-US" b="1"/>
              <a:t> </a:t>
            </a:r>
            <a:r>
              <a:rPr lang="en-US"/>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690032" y="3486989"/>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Analysis functions </a:t>
            </a:r>
            <a:r>
              <a:rPr lang="en-US" i="1"/>
              <a:t>(sorting, statistics, filtering, ranking)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690032" y="3952058"/>
            <a:ext cx="6716429"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Give suggestions for selecting schools </a:t>
            </a:r>
            <a:r>
              <a:rPr lang="en-US" b="1">
                <a:solidFill>
                  <a:srgbClr val="2F5597"/>
                </a:solidFill>
              </a:rPr>
              <a:t>based on score estimates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2790942"/>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pic>
        <p:nvPicPr>
          <p:cNvPr id="32" name="Side bar video">
            <a:hlinkClick r:id="" action="ppaction://media"/>
            <a:extLst>
              <a:ext uri="{FF2B5EF4-FFF2-40B4-BE49-F238E27FC236}">
                <a16:creationId xmlns:a16="http://schemas.microsoft.com/office/drawing/2014/main" id="{B0FEE562-CF5F-D521-9335-1818CED2CAC4}"/>
              </a:ext>
            </a:extLst>
          </p:cNvPr>
          <p:cNvPicPr>
            <a:picLocks noChangeAspect="1"/>
          </p:cNvPicPr>
          <p:nvPr>
            <a:videoFile r:link="rId3"/>
            <p:extLst>
              <p:ext uri="{DAA4B4D4-6D71-4841-9C94-3DE7FCFB9230}">
                <p14:media xmlns:p14="http://schemas.microsoft.com/office/powerpoint/2010/main" r:embed="rId2">
                  <p14:bmkLst>
                    <p14:bmk name="Bookmark 1" time="1773.6666"/>
                  </p14:bmkLst>
                </p14:media>
              </p:ext>
            </p:extLst>
          </p:nvPr>
        </p:nvPicPr>
        <p:blipFill rotWithShape="1">
          <a:blip r:embed="rId6"/>
          <a:srcRect b="8333"/>
          <a:stretch/>
        </p:blipFill>
        <p:spPr>
          <a:xfrm>
            <a:off x="7856736" y="2897506"/>
            <a:ext cx="3502152" cy="1807458"/>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84F9E53B-5840-8D3B-B86B-EC5BA121735C}"/>
              </a:ext>
            </a:extLst>
          </p:cNvPr>
          <p:cNvPicPr>
            <a:picLocks noChangeAspect="1"/>
          </p:cNvPicPr>
          <p:nvPr/>
        </p:nvPicPr>
        <p:blipFill rotWithShape="1">
          <a:blip r:embed="rId7">
            <a:extLst>
              <a:ext uri="{28A0092B-C50C-407E-A947-70E740481C1C}">
                <a14:useLocalDpi xmlns:a14="http://schemas.microsoft.com/office/drawing/2010/main" val="0"/>
              </a:ext>
            </a:extLst>
          </a:blip>
          <a:srcRect b="9015"/>
          <a:stretch/>
        </p:blipFill>
        <p:spPr>
          <a:xfrm>
            <a:off x="7856736" y="2898032"/>
            <a:ext cx="3493008" cy="1806932"/>
          </a:xfrm>
          <a:prstGeom prst="rect">
            <a:avLst/>
          </a:prstGeom>
        </p:spPr>
      </p:pic>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
        <p:nvSpPr>
          <p:cNvPr id="10" name="TextBox 9">
            <a:extLst>
              <a:ext uri="{FF2B5EF4-FFF2-40B4-BE49-F238E27FC236}">
                <a16:creationId xmlns:a16="http://schemas.microsoft.com/office/drawing/2014/main" id="{416957C2-17C4-C4CF-15AD-39F7CA579804}"/>
              </a:ext>
            </a:extLst>
          </p:cNvPr>
          <p:cNvSpPr txBox="1"/>
          <p:nvPr/>
        </p:nvSpPr>
        <p:spPr>
          <a:xfrm>
            <a:off x="690032" y="5197986"/>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Administrator updates data anually</a:t>
            </a:r>
            <a:endParaRPr lang="en-US" b="1">
              <a:solidFill>
                <a:srgbClr val="2F5597"/>
              </a:solidFill>
            </a:endParaRPr>
          </a:p>
        </p:txBody>
      </p:sp>
      <p:sp>
        <p:nvSpPr>
          <p:cNvPr id="12" name="TextBox 11">
            <a:extLst>
              <a:ext uri="{FF2B5EF4-FFF2-40B4-BE49-F238E27FC236}">
                <a16:creationId xmlns:a16="http://schemas.microsoft.com/office/drawing/2014/main" id="{747849E2-6977-E844-8963-B614236A2047}"/>
              </a:ext>
            </a:extLst>
          </p:cNvPr>
          <p:cNvSpPr txBox="1"/>
          <p:nvPr/>
        </p:nvSpPr>
        <p:spPr>
          <a:xfrm>
            <a:off x="690032" y="4732918"/>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Export data in </a:t>
            </a:r>
            <a:r>
              <a:rPr lang="en-US">
                <a:solidFill>
                  <a:srgbClr val="EC4235"/>
                </a:solidFill>
              </a:rPr>
              <a:t>PDF</a:t>
            </a:r>
            <a:r>
              <a:rPr lang="en-US"/>
              <a:t> or </a:t>
            </a:r>
            <a:r>
              <a:rPr lang="en-US">
                <a:solidFill>
                  <a:srgbClr val="34A855"/>
                </a:solidFill>
              </a:rPr>
              <a:t>Excel</a:t>
            </a:r>
            <a:r>
              <a:rPr lang="en-US"/>
              <a:t> form</a:t>
            </a:r>
            <a:endParaRPr lang="en-US" b="1">
              <a:solidFill>
                <a:srgbClr val="2F5597"/>
              </a:solidFill>
            </a:endParaRPr>
          </a:p>
        </p:txBody>
      </p:sp>
    </p:spTree>
    <p:custDataLst>
      <p:tags r:id="rId1"/>
    </p:custDataLst>
    <p:extLst>
      <p:ext uri="{BB962C8B-B14F-4D97-AF65-F5344CB8AC3E}">
        <p14:creationId xmlns:p14="http://schemas.microsoft.com/office/powerpoint/2010/main" val="252115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1" presetClass="mediacall" presetSubtype="0" fill="hold" nodeType="withEffect">
                                  <p:stCondLst>
                                    <p:cond delay="0"/>
                                  </p:stCondLst>
                                  <p:childTnLst>
                                    <p:cmd type="call" cmd="playFrom(0.0)">
                                      <p:cBhvr>
                                        <p:cTn id="24" dur="1878" fill="hold"/>
                                        <p:tgtEl>
                                          <p:spTgt spid="32"/>
                                        </p:tgtEl>
                                      </p:cBhvr>
                                    </p:cmd>
                                  </p:childTnLst>
                                </p:cTn>
                              </p:par>
                            </p:childTnLst>
                          </p:cTn>
                        </p:par>
                        <p:par>
                          <p:cTn id="25" fill="hold">
                            <p:stCondLst>
                              <p:cond delay="1878"/>
                            </p:stCondLst>
                            <p:childTnLst>
                              <p:par>
                                <p:cTn id="26" presetID="1"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8" accel="50000" decel="500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accel="50000" decel="5000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accel="50000" decel="5000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0-#ppt_w/2"/>
                                          </p:val>
                                        </p:tav>
                                        <p:tav tm="100000">
                                          <p:val>
                                            <p:strVal val="#ppt_x"/>
                                          </p:val>
                                        </p:tav>
                                      </p:tavLst>
                                    </p:anim>
                                    <p:anim calcmode="lin" valueType="num">
                                      <p:cBhvr additive="base">
                                        <p:cTn id="4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6" display="0">
                  <p:stCondLst>
                    <p:cond delay="indefinite"/>
                  </p:stCondLst>
                </p:cTn>
                <p:tgtEl>
                  <p:spTgt spid="32"/>
                </p:tgtEl>
              </p:cMediaNode>
            </p:video>
          </p:childTnLst>
        </p:cTn>
      </p:par>
    </p:tnLst>
    <p:bldLst>
      <p:bldP spid="3" grpId="0"/>
      <p:bldP spid="4" grpId="0"/>
      <p:bldP spid="7" grpId="0"/>
      <p:bldP spid="10" grpId="0"/>
      <p:bldP spid="12" grpId="0"/>
    </p:bldLst>
  </p:timing>
  <p:extLst>
    <p:ext uri="{E180D4A7-C9FB-4DFB-919C-405C955672EB}">
      <p14:showEvtLst xmlns:p14="http://schemas.microsoft.com/office/powerpoint/2010/main">
        <p14:playEvt time="6799" objId="32"/>
        <p14:stopEvt time="8678" objId="3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09973" y="2644170"/>
            <a:ext cx="7972054"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3. How we do?</a:t>
            </a: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75924" y="1302837"/>
            <a:ext cx="4040152"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a:solidFill>
                  <a:srgbClr val="8FAADC"/>
                </a:solidFill>
              </a:rPr>
              <a:t>How is</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pSp>
        <p:nvGrpSpPr>
          <p:cNvPr id="82" name="3 sọc">
            <a:extLst>
              <a:ext uri="{FF2B5EF4-FFF2-40B4-BE49-F238E27FC236}">
                <a16:creationId xmlns:a16="http://schemas.microsoft.com/office/drawing/2014/main" id="{A1C47DA8-066A-DBFE-A4A7-8296E03B70C1}"/>
              </a:ext>
            </a:extLst>
          </p:cNvPr>
          <p:cNvGrpSpPr/>
          <p:nvPr/>
        </p:nvGrpSpPr>
        <p:grpSpPr>
          <a:xfrm>
            <a:off x="160866" y="2520915"/>
            <a:ext cx="11870267" cy="2190075"/>
            <a:chOff x="160866" y="2520915"/>
            <a:chExt cx="11870267" cy="2190075"/>
          </a:xfrm>
        </p:grpSpPr>
        <p:sp>
          <p:nvSpPr>
            <p:cNvPr id="52" name="Free-form: Shape 51">
              <a:extLst>
                <a:ext uri="{FF2B5EF4-FFF2-40B4-BE49-F238E27FC236}">
                  <a16:creationId xmlns:a16="http://schemas.microsoft.com/office/drawing/2014/main" id="{233A0E71-90C1-B320-57FE-DA0261495758}"/>
                </a:ext>
              </a:extLst>
            </p:cNvPr>
            <p:cNvSpPr/>
            <p:nvPr/>
          </p:nvSpPr>
          <p:spPr>
            <a:xfrm>
              <a:off x="160866" y="4144718"/>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Details</a:t>
              </a:r>
            </a:p>
          </p:txBody>
        </p:sp>
        <p:sp>
          <p:nvSpPr>
            <p:cNvPr id="53" name="Free-form: Shape 52">
              <a:extLst>
                <a:ext uri="{FF2B5EF4-FFF2-40B4-BE49-F238E27FC236}">
                  <a16:creationId xmlns:a16="http://schemas.microsoft.com/office/drawing/2014/main" id="{3D072132-7344-9B56-71CC-3E8BDB31DE0E}"/>
                </a:ext>
              </a:extLst>
            </p:cNvPr>
            <p:cNvSpPr/>
            <p:nvPr/>
          </p:nvSpPr>
          <p:spPr>
            <a:xfrm>
              <a:off x="160866" y="3319662"/>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Functions</a:t>
              </a:r>
            </a:p>
          </p:txBody>
        </p:sp>
        <p:sp>
          <p:nvSpPr>
            <p:cNvPr id="54" name="Free-form: Shape 53">
              <a:extLst>
                <a:ext uri="{FF2B5EF4-FFF2-40B4-BE49-F238E27FC236}">
                  <a16:creationId xmlns:a16="http://schemas.microsoft.com/office/drawing/2014/main" id="{C7C4BB95-5267-10D9-A62A-5D18C52749BB}"/>
                </a:ext>
              </a:extLst>
            </p:cNvPr>
            <p:cNvSpPr/>
            <p:nvPr/>
          </p:nvSpPr>
          <p:spPr>
            <a:xfrm>
              <a:off x="160866" y="2520915"/>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sp>
        <p:nvSpPr>
          <p:cNvPr id="55" name="Score">
            <a:extLst>
              <a:ext uri="{FF2B5EF4-FFF2-40B4-BE49-F238E27FC236}">
                <a16:creationId xmlns:a16="http://schemas.microsoft.com/office/drawing/2014/main" id="{3626FFDF-99C5-C57C-8EF2-BB687C507055}"/>
              </a:ext>
            </a:extLst>
          </p:cNvPr>
          <p:cNvSpPr/>
          <p:nvPr/>
        </p:nvSpPr>
        <p:spPr>
          <a:xfrm>
            <a:off x="7366192" y="2568087"/>
            <a:ext cx="1243384" cy="471893"/>
          </a:xfrm>
          <a:custGeom>
            <a:avLst/>
            <a:gdLst>
              <a:gd name="connsiteX0" fmla="*/ 0 w 1243384"/>
              <a:gd name="connsiteY0" fmla="*/ 47189 h 471893"/>
              <a:gd name="connsiteX1" fmla="*/ 47189 w 1243384"/>
              <a:gd name="connsiteY1" fmla="*/ 0 h 471893"/>
              <a:gd name="connsiteX2" fmla="*/ 1196195 w 1243384"/>
              <a:gd name="connsiteY2" fmla="*/ 0 h 471893"/>
              <a:gd name="connsiteX3" fmla="*/ 1243384 w 1243384"/>
              <a:gd name="connsiteY3" fmla="*/ 47189 h 471893"/>
              <a:gd name="connsiteX4" fmla="*/ 1243384 w 1243384"/>
              <a:gd name="connsiteY4" fmla="*/ 424704 h 471893"/>
              <a:gd name="connsiteX5" fmla="*/ 1196195 w 1243384"/>
              <a:gd name="connsiteY5" fmla="*/ 471893 h 471893"/>
              <a:gd name="connsiteX6" fmla="*/ 47189 w 1243384"/>
              <a:gd name="connsiteY6" fmla="*/ 471893 h 471893"/>
              <a:gd name="connsiteX7" fmla="*/ 0 w 1243384"/>
              <a:gd name="connsiteY7" fmla="*/ 424704 h 471893"/>
              <a:gd name="connsiteX8" fmla="*/ 0 w 124338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384" h="471893">
                <a:moveTo>
                  <a:pt x="0" y="47189"/>
                </a:moveTo>
                <a:cubicBezTo>
                  <a:pt x="0" y="21127"/>
                  <a:pt x="21127" y="0"/>
                  <a:pt x="47189" y="0"/>
                </a:cubicBezTo>
                <a:lnTo>
                  <a:pt x="1196195" y="0"/>
                </a:lnTo>
                <a:cubicBezTo>
                  <a:pt x="1222257" y="0"/>
                  <a:pt x="1243384" y="21127"/>
                  <a:pt x="1243384" y="47189"/>
                </a:cubicBezTo>
                <a:lnTo>
                  <a:pt x="1243384" y="424704"/>
                </a:lnTo>
                <a:cubicBezTo>
                  <a:pt x="1243384" y="450766"/>
                  <a:pt x="1222257" y="471893"/>
                  <a:pt x="1196195" y="471893"/>
                </a:cubicBezTo>
                <a:lnTo>
                  <a:pt x="47189" y="471893"/>
                </a:lnTo>
                <a:cubicBezTo>
                  <a:pt x="21127" y="471893"/>
                  <a:pt x="0" y="450766"/>
                  <a:pt x="0" y="424704"/>
                </a:cubicBezTo>
                <a:lnTo>
                  <a:pt x="0" y="4718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501" tIns="120501" rIns="120501" bIns="12050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useoModerno" pitchFamily="2" charset="0"/>
              </a:rPr>
              <a:t>Score</a:t>
            </a:r>
          </a:p>
        </p:txBody>
      </p:sp>
      <p:sp>
        <p:nvSpPr>
          <p:cNvPr id="56" name="line 1">
            <a:extLst>
              <a:ext uri="{FF2B5EF4-FFF2-40B4-BE49-F238E27FC236}">
                <a16:creationId xmlns:a16="http://schemas.microsoft.com/office/drawing/2014/main" id="{9DE7118C-EBF6-A976-D776-260D66EDFCEB}"/>
              </a:ext>
            </a:extLst>
          </p:cNvPr>
          <p:cNvSpPr/>
          <p:nvPr/>
        </p:nvSpPr>
        <p:spPr>
          <a:xfrm>
            <a:off x="4997260" y="3039980"/>
            <a:ext cx="2990624" cy="326871"/>
          </a:xfrm>
          <a:custGeom>
            <a:avLst/>
            <a:gdLst/>
            <a:ahLst/>
            <a:cxnLst/>
            <a:rect l="0" t="0" r="0" b="0"/>
            <a:pathLst>
              <a:path>
                <a:moveTo>
                  <a:pt x="2990624" y="0"/>
                </a:moveTo>
                <a:lnTo>
                  <a:pt x="2990624"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Search">
            <a:extLst>
              <a:ext uri="{FF2B5EF4-FFF2-40B4-BE49-F238E27FC236}">
                <a16:creationId xmlns:a16="http://schemas.microsoft.com/office/drawing/2014/main" id="{EC8B0160-3199-F934-7AD5-0540D58AAE0C}"/>
              </a:ext>
            </a:extLst>
          </p:cNvPr>
          <p:cNvSpPr/>
          <p:nvPr/>
        </p:nvSpPr>
        <p:spPr>
          <a:xfrm>
            <a:off x="4484455"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58" name="line 1 1">
            <a:extLst>
              <a:ext uri="{FF2B5EF4-FFF2-40B4-BE49-F238E27FC236}">
                <a16:creationId xmlns:a16="http://schemas.microsoft.com/office/drawing/2014/main" id="{9E70D9CB-9AC6-1157-2C93-7F702A5A3176}"/>
              </a:ext>
            </a:extLst>
          </p:cNvPr>
          <p:cNvSpPr/>
          <p:nvPr/>
        </p:nvSpPr>
        <p:spPr>
          <a:xfrm>
            <a:off x="4077068"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School name">
            <a:extLst>
              <a:ext uri="{FF2B5EF4-FFF2-40B4-BE49-F238E27FC236}">
                <a16:creationId xmlns:a16="http://schemas.microsoft.com/office/drawing/2014/main" id="{1A57B03E-4084-B72A-9198-73256068F281}"/>
              </a:ext>
            </a:extLst>
          </p:cNvPr>
          <p:cNvSpPr/>
          <p:nvPr/>
        </p:nvSpPr>
        <p:spPr>
          <a:xfrm>
            <a:off x="372314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School name</a:t>
            </a:r>
          </a:p>
        </p:txBody>
      </p:sp>
      <p:sp>
        <p:nvSpPr>
          <p:cNvPr id="60" name="line 1 2">
            <a:extLst>
              <a:ext uri="{FF2B5EF4-FFF2-40B4-BE49-F238E27FC236}">
                <a16:creationId xmlns:a16="http://schemas.microsoft.com/office/drawing/2014/main" id="{A9C7D4A2-89E0-B287-5E1F-FBE10243CC14}"/>
              </a:ext>
            </a:extLst>
          </p:cNvPr>
          <p:cNvSpPr/>
          <p:nvPr/>
        </p:nvSpPr>
        <p:spPr>
          <a:xfrm>
            <a:off x="4951540" y="3838745"/>
            <a:ext cx="91440" cy="346888"/>
          </a:xfrm>
          <a:custGeom>
            <a:avLst/>
            <a:gdLst/>
            <a:ahLst/>
            <a:cxnLst/>
            <a:rect l="0" t="0" r="0" b="0"/>
            <a:pathLst>
              <a:path>
                <a:moveTo>
                  <a:pt x="45720" y="0"/>
                </a:moveTo>
                <a:lnTo>
                  <a:pt x="45720" y="173444"/>
                </a:lnTo>
                <a:lnTo>
                  <a:pt x="45741" y="173444"/>
                </a:lnTo>
                <a:lnTo>
                  <a:pt x="45741" y="34688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School type">
            <a:extLst>
              <a:ext uri="{FF2B5EF4-FFF2-40B4-BE49-F238E27FC236}">
                <a16:creationId xmlns:a16="http://schemas.microsoft.com/office/drawing/2014/main" id="{DC2FDB94-D2F1-4D88-0FB4-D87E5AE96D75}"/>
              </a:ext>
            </a:extLst>
          </p:cNvPr>
          <p:cNvSpPr/>
          <p:nvPr/>
        </p:nvSpPr>
        <p:spPr>
          <a:xfrm>
            <a:off x="4643362" y="4185633"/>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School type</a:t>
            </a:r>
          </a:p>
        </p:txBody>
      </p:sp>
      <p:sp>
        <p:nvSpPr>
          <p:cNvPr id="62" name="line 1 3">
            <a:extLst>
              <a:ext uri="{FF2B5EF4-FFF2-40B4-BE49-F238E27FC236}">
                <a16:creationId xmlns:a16="http://schemas.microsoft.com/office/drawing/2014/main" id="{D11407C9-CD27-2C03-FA0D-C2B712FDA2E3}"/>
              </a:ext>
            </a:extLst>
          </p:cNvPr>
          <p:cNvSpPr/>
          <p:nvPr/>
        </p:nvSpPr>
        <p:spPr>
          <a:xfrm>
            <a:off x="4997260" y="3838745"/>
            <a:ext cx="965444" cy="349347"/>
          </a:xfrm>
          <a:custGeom>
            <a:avLst/>
            <a:gdLst/>
            <a:ahLst/>
            <a:cxnLst/>
            <a:rect l="0" t="0" r="0" b="0"/>
            <a:pathLst>
              <a:path>
                <a:moveTo>
                  <a:pt x="0" y="0"/>
                </a:moveTo>
                <a:lnTo>
                  <a:pt x="0" y="174673"/>
                </a:lnTo>
                <a:lnTo>
                  <a:pt x="965444" y="174673"/>
                </a:lnTo>
                <a:lnTo>
                  <a:pt x="965444" y="34934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Year">
            <a:extLst>
              <a:ext uri="{FF2B5EF4-FFF2-40B4-BE49-F238E27FC236}">
                <a16:creationId xmlns:a16="http://schemas.microsoft.com/office/drawing/2014/main" id="{D7F3A509-30B7-FCA8-8130-FDCF02F11239}"/>
              </a:ext>
            </a:extLst>
          </p:cNvPr>
          <p:cNvSpPr/>
          <p:nvPr/>
        </p:nvSpPr>
        <p:spPr>
          <a:xfrm>
            <a:off x="5608785" y="4188092"/>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Year</a:t>
            </a:r>
          </a:p>
        </p:txBody>
      </p:sp>
      <p:sp>
        <p:nvSpPr>
          <p:cNvPr id="64" name="line 2">
            <a:extLst>
              <a:ext uri="{FF2B5EF4-FFF2-40B4-BE49-F238E27FC236}">
                <a16:creationId xmlns:a16="http://schemas.microsoft.com/office/drawing/2014/main" id="{3A554577-75AA-9A6B-E304-36944D038A16}"/>
              </a:ext>
            </a:extLst>
          </p:cNvPr>
          <p:cNvSpPr/>
          <p:nvPr/>
        </p:nvSpPr>
        <p:spPr>
          <a:xfrm>
            <a:off x="6837644" y="3039980"/>
            <a:ext cx="1150240" cy="326871"/>
          </a:xfrm>
          <a:custGeom>
            <a:avLst/>
            <a:gdLst/>
            <a:ahLst/>
            <a:cxnLst/>
            <a:rect l="0" t="0" r="0" b="0"/>
            <a:pathLst>
              <a:path>
                <a:moveTo>
                  <a:pt x="1150240" y="0"/>
                </a:moveTo>
                <a:lnTo>
                  <a:pt x="1150240"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5" name="Suggestion">
            <a:extLst>
              <a:ext uri="{FF2B5EF4-FFF2-40B4-BE49-F238E27FC236}">
                <a16:creationId xmlns:a16="http://schemas.microsoft.com/office/drawing/2014/main" id="{AF63AB2D-8774-89E5-B095-61EC713718E3}"/>
              </a:ext>
            </a:extLst>
          </p:cNvPr>
          <p:cNvSpPr/>
          <p:nvPr/>
        </p:nvSpPr>
        <p:spPr>
          <a:xfrm>
            <a:off x="6324839"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cxnSp>
        <p:nvCxnSpPr>
          <p:cNvPr id="4" name="line 2 1">
            <a:extLst>
              <a:ext uri="{FF2B5EF4-FFF2-40B4-BE49-F238E27FC236}">
                <a16:creationId xmlns:a16="http://schemas.microsoft.com/office/drawing/2014/main" id="{7CB56424-5C4D-CE1A-72E0-B09C70A870D5}"/>
              </a:ext>
            </a:extLst>
          </p:cNvPr>
          <p:cNvCxnSpPr/>
          <p:nvPr/>
        </p:nvCxnSpPr>
        <p:spPr>
          <a:xfrm>
            <a:off x="6837513" y="3838744"/>
            <a:ext cx="0" cy="353132"/>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67" name="Score base">
            <a:extLst>
              <a:ext uri="{FF2B5EF4-FFF2-40B4-BE49-F238E27FC236}">
                <a16:creationId xmlns:a16="http://schemas.microsoft.com/office/drawing/2014/main" id="{0681C37D-E3E0-5690-DA72-578932BB6458}"/>
              </a:ext>
            </a:extLst>
          </p:cNvPr>
          <p:cNvSpPr/>
          <p:nvPr/>
        </p:nvSpPr>
        <p:spPr>
          <a:xfrm>
            <a:off x="6490137"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Score base</a:t>
            </a:r>
          </a:p>
        </p:txBody>
      </p:sp>
      <p:sp>
        <p:nvSpPr>
          <p:cNvPr id="68" name="line 3">
            <a:extLst>
              <a:ext uri="{FF2B5EF4-FFF2-40B4-BE49-F238E27FC236}">
                <a16:creationId xmlns:a16="http://schemas.microsoft.com/office/drawing/2014/main" id="{ED5B3726-B58F-BEE7-A943-6B0EB1811F9E}"/>
              </a:ext>
            </a:extLst>
          </p:cNvPr>
          <p:cNvSpPr/>
          <p:nvPr/>
        </p:nvSpPr>
        <p:spPr>
          <a:xfrm>
            <a:off x="7987884" y="3039980"/>
            <a:ext cx="690144" cy="326871"/>
          </a:xfrm>
          <a:custGeom>
            <a:avLst/>
            <a:gdLst/>
            <a:ahLst/>
            <a:cxnLst/>
            <a:rect l="0" t="0" r="0" b="0"/>
            <a:pathLst>
              <a:path>
                <a:moveTo>
                  <a:pt x="0" y="0"/>
                </a:moveTo>
                <a:lnTo>
                  <a:pt x="0" y="163435"/>
                </a:lnTo>
                <a:lnTo>
                  <a:pt x="690144" y="163435"/>
                </a:lnTo>
                <a:lnTo>
                  <a:pt x="69014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9" name="Analysis and Visual">
            <a:extLst>
              <a:ext uri="{FF2B5EF4-FFF2-40B4-BE49-F238E27FC236}">
                <a16:creationId xmlns:a16="http://schemas.microsoft.com/office/drawing/2014/main" id="{B2C6943A-433C-B6F3-C9C9-8259E67B55A7}"/>
              </a:ext>
            </a:extLst>
          </p:cNvPr>
          <p:cNvSpPr/>
          <p:nvPr/>
        </p:nvSpPr>
        <p:spPr>
          <a:xfrm>
            <a:off x="8062151" y="3366851"/>
            <a:ext cx="1231754" cy="471893"/>
          </a:xfrm>
          <a:custGeom>
            <a:avLst/>
            <a:gdLst>
              <a:gd name="connsiteX0" fmla="*/ 0 w 1231754"/>
              <a:gd name="connsiteY0" fmla="*/ 47189 h 471893"/>
              <a:gd name="connsiteX1" fmla="*/ 47189 w 1231754"/>
              <a:gd name="connsiteY1" fmla="*/ 0 h 471893"/>
              <a:gd name="connsiteX2" fmla="*/ 1184565 w 1231754"/>
              <a:gd name="connsiteY2" fmla="*/ 0 h 471893"/>
              <a:gd name="connsiteX3" fmla="*/ 1231754 w 1231754"/>
              <a:gd name="connsiteY3" fmla="*/ 47189 h 471893"/>
              <a:gd name="connsiteX4" fmla="*/ 1231754 w 1231754"/>
              <a:gd name="connsiteY4" fmla="*/ 424704 h 471893"/>
              <a:gd name="connsiteX5" fmla="*/ 1184565 w 1231754"/>
              <a:gd name="connsiteY5" fmla="*/ 471893 h 471893"/>
              <a:gd name="connsiteX6" fmla="*/ 47189 w 1231754"/>
              <a:gd name="connsiteY6" fmla="*/ 471893 h 471893"/>
              <a:gd name="connsiteX7" fmla="*/ 0 w 1231754"/>
              <a:gd name="connsiteY7" fmla="*/ 424704 h 471893"/>
              <a:gd name="connsiteX8" fmla="*/ 0 w 123175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754" h="471893">
                <a:moveTo>
                  <a:pt x="0" y="47189"/>
                </a:moveTo>
                <a:cubicBezTo>
                  <a:pt x="0" y="21127"/>
                  <a:pt x="21127" y="0"/>
                  <a:pt x="47189" y="0"/>
                </a:cubicBezTo>
                <a:lnTo>
                  <a:pt x="1184565" y="0"/>
                </a:lnTo>
                <a:cubicBezTo>
                  <a:pt x="1210627" y="0"/>
                  <a:pt x="1231754" y="21127"/>
                  <a:pt x="1231754" y="47189"/>
                </a:cubicBezTo>
                <a:lnTo>
                  <a:pt x="1231754" y="424704"/>
                </a:lnTo>
                <a:cubicBezTo>
                  <a:pt x="1231754" y="450766"/>
                  <a:pt x="1210627" y="471893"/>
                  <a:pt x="1184565"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70" name="line 3 1">
            <a:extLst>
              <a:ext uri="{FF2B5EF4-FFF2-40B4-BE49-F238E27FC236}">
                <a16:creationId xmlns:a16="http://schemas.microsoft.com/office/drawing/2014/main" id="{0522A384-622E-5211-6BAA-5D99D02CBE93}"/>
              </a:ext>
            </a:extLst>
          </p:cNvPr>
          <p:cNvSpPr/>
          <p:nvPr/>
        </p:nvSpPr>
        <p:spPr>
          <a:xfrm>
            <a:off x="7757836"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1" name="combo charts">
            <a:extLst>
              <a:ext uri="{FF2B5EF4-FFF2-40B4-BE49-F238E27FC236}">
                <a16:creationId xmlns:a16="http://schemas.microsoft.com/office/drawing/2014/main" id="{A26C2592-E70F-F82F-150F-8B64AD7CFC09}"/>
              </a:ext>
            </a:extLst>
          </p:cNvPr>
          <p:cNvSpPr/>
          <p:nvPr/>
        </p:nvSpPr>
        <p:spPr>
          <a:xfrm>
            <a:off x="7403916"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Combo charts</a:t>
            </a:r>
          </a:p>
        </p:txBody>
      </p:sp>
      <p:sp>
        <p:nvSpPr>
          <p:cNvPr id="72" name="line 3 2">
            <a:extLst>
              <a:ext uri="{FF2B5EF4-FFF2-40B4-BE49-F238E27FC236}">
                <a16:creationId xmlns:a16="http://schemas.microsoft.com/office/drawing/2014/main" id="{A0558625-D7A8-690E-C2F9-C555756C3F2A}"/>
              </a:ext>
            </a:extLst>
          </p:cNvPr>
          <p:cNvSpPr/>
          <p:nvPr/>
        </p:nvSpPr>
        <p:spPr>
          <a:xfrm>
            <a:off x="8632308" y="3838745"/>
            <a:ext cx="91440" cy="353131"/>
          </a:xfrm>
          <a:custGeom>
            <a:avLst/>
            <a:gdLst/>
            <a:ahLst/>
            <a:cxnLst/>
            <a:rect l="0" t="0" r="0" b="0"/>
            <a:pathLst>
              <a:path>
                <a:moveTo>
                  <a:pt x="45720" y="0"/>
                </a:moveTo>
                <a:lnTo>
                  <a:pt x="4572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3" name="correlational">
            <a:extLst>
              <a:ext uri="{FF2B5EF4-FFF2-40B4-BE49-F238E27FC236}">
                <a16:creationId xmlns:a16="http://schemas.microsoft.com/office/drawing/2014/main" id="{0114CAA6-DF12-52EE-57DA-7A53A2EE0BA6}"/>
              </a:ext>
            </a:extLst>
          </p:cNvPr>
          <p:cNvSpPr/>
          <p:nvPr/>
        </p:nvSpPr>
        <p:spPr>
          <a:xfrm>
            <a:off x="832410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Correlational comparison</a:t>
            </a:r>
          </a:p>
        </p:txBody>
      </p:sp>
      <p:sp>
        <p:nvSpPr>
          <p:cNvPr id="74" name="line 3 3">
            <a:extLst>
              <a:ext uri="{FF2B5EF4-FFF2-40B4-BE49-F238E27FC236}">
                <a16:creationId xmlns:a16="http://schemas.microsoft.com/office/drawing/2014/main" id="{59169652-921D-7964-7AA5-73A16CEED932}"/>
              </a:ext>
            </a:extLst>
          </p:cNvPr>
          <p:cNvSpPr/>
          <p:nvPr/>
        </p:nvSpPr>
        <p:spPr>
          <a:xfrm>
            <a:off x="8678028" y="3838745"/>
            <a:ext cx="949942" cy="344944"/>
          </a:xfrm>
          <a:custGeom>
            <a:avLst/>
            <a:gdLst/>
            <a:ahLst/>
            <a:cxnLst/>
            <a:rect l="0" t="0" r="0" b="0"/>
            <a:pathLst>
              <a:path>
                <a:moveTo>
                  <a:pt x="0" y="0"/>
                </a:moveTo>
                <a:lnTo>
                  <a:pt x="0" y="172472"/>
                </a:lnTo>
                <a:lnTo>
                  <a:pt x="949942" y="172472"/>
                </a:lnTo>
                <a:lnTo>
                  <a:pt x="949942" y="34494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5" name="filtering">
            <a:extLst>
              <a:ext uri="{FF2B5EF4-FFF2-40B4-BE49-F238E27FC236}">
                <a16:creationId xmlns:a16="http://schemas.microsoft.com/office/drawing/2014/main" id="{0EBD479B-58E7-2D09-CCEB-544CF900A3EC}"/>
              </a:ext>
            </a:extLst>
          </p:cNvPr>
          <p:cNvSpPr/>
          <p:nvPr/>
        </p:nvSpPr>
        <p:spPr>
          <a:xfrm>
            <a:off x="9274051" y="4183689"/>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Filtering </a:t>
            </a:r>
          </a:p>
        </p:txBody>
      </p:sp>
      <p:sp>
        <p:nvSpPr>
          <p:cNvPr id="76" name="lin 4">
            <a:extLst>
              <a:ext uri="{FF2B5EF4-FFF2-40B4-BE49-F238E27FC236}">
                <a16:creationId xmlns:a16="http://schemas.microsoft.com/office/drawing/2014/main" id="{B6D4CAE6-4BCF-37E3-34E1-0B570B26C9F4}"/>
              </a:ext>
            </a:extLst>
          </p:cNvPr>
          <p:cNvSpPr/>
          <p:nvPr/>
        </p:nvSpPr>
        <p:spPr>
          <a:xfrm>
            <a:off x="7987884" y="3039980"/>
            <a:ext cx="2990624" cy="326871"/>
          </a:xfrm>
          <a:custGeom>
            <a:avLst/>
            <a:gdLst/>
            <a:ahLst/>
            <a:cxnLst/>
            <a:rect l="0" t="0" r="0" b="0"/>
            <a:pathLst>
              <a:path>
                <a:moveTo>
                  <a:pt x="0" y="0"/>
                </a:moveTo>
                <a:lnTo>
                  <a:pt x="0" y="163435"/>
                </a:lnTo>
                <a:lnTo>
                  <a:pt x="2990624" y="163435"/>
                </a:lnTo>
                <a:lnTo>
                  <a:pt x="299062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7" name="report">
            <a:extLst>
              <a:ext uri="{FF2B5EF4-FFF2-40B4-BE49-F238E27FC236}">
                <a16:creationId xmlns:a16="http://schemas.microsoft.com/office/drawing/2014/main" id="{C956FB9C-BA28-076C-B690-63592C015F7C}"/>
              </a:ext>
            </a:extLst>
          </p:cNvPr>
          <p:cNvSpPr/>
          <p:nvPr/>
        </p:nvSpPr>
        <p:spPr>
          <a:xfrm>
            <a:off x="10465703"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78" name="line 4 1">
            <a:extLst>
              <a:ext uri="{FF2B5EF4-FFF2-40B4-BE49-F238E27FC236}">
                <a16:creationId xmlns:a16="http://schemas.microsoft.com/office/drawing/2014/main" id="{F346A647-93B1-9383-640E-FA28787CCCD6}"/>
              </a:ext>
            </a:extLst>
          </p:cNvPr>
          <p:cNvSpPr/>
          <p:nvPr/>
        </p:nvSpPr>
        <p:spPr>
          <a:xfrm>
            <a:off x="10518412" y="3838745"/>
            <a:ext cx="460096" cy="353131"/>
          </a:xfrm>
          <a:custGeom>
            <a:avLst/>
            <a:gdLst/>
            <a:ahLst/>
            <a:cxnLst/>
            <a:rect l="0" t="0" r="0" b="0"/>
            <a:pathLst>
              <a:path>
                <a:moveTo>
                  <a:pt x="460096" y="0"/>
                </a:moveTo>
                <a:lnTo>
                  <a:pt x="460096"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9" name="Flexible ranking">
            <a:extLst>
              <a:ext uri="{FF2B5EF4-FFF2-40B4-BE49-F238E27FC236}">
                <a16:creationId xmlns:a16="http://schemas.microsoft.com/office/drawing/2014/main" id="{863AB9E4-D520-2D69-CB63-2D86D38FD7B1}"/>
              </a:ext>
            </a:extLst>
          </p:cNvPr>
          <p:cNvSpPr/>
          <p:nvPr/>
        </p:nvSpPr>
        <p:spPr>
          <a:xfrm>
            <a:off x="10164492"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Flexible ranking</a:t>
            </a:r>
          </a:p>
        </p:txBody>
      </p:sp>
      <p:sp>
        <p:nvSpPr>
          <p:cNvPr id="80" name="line 2">
            <a:extLst>
              <a:ext uri="{FF2B5EF4-FFF2-40B4-BE49-F238E27FC236}">
                <a16:creationId xmlns:a16="http://schemas.microsoft.com/office/drawing/2014/main" id="{775C3365-4D92-B32A-965C-AA1EB68842E6}"/>
              </a:ext>
            </a:extLst>
          </p:cNvPr>
          <p:cNvSpPr/>
          <p:nvPr/>
        </p:nvSpPr>
        <p:spPr>
          <a:xfrm>
            <a:off x="10978508" y="3838745"/>
            <a:ext cx="460096" cy="353131"/>
          </a:xfrm>
          <a:custGeom>
            <a:avLst/>
            <a:gdLst/>
            <a:ahLst/>
            <a:cxnLst/>
            <a:rect l="0" t="0" r="0" b="0"/>
            <a:pathLst>
              <a:path>
                <a:moveTo>
                  <a:pt x="0" y="0"/>
                </a:moveTo>
                <a:lnTo>
                  <a:pt x="0" y="176565"/>
                </a:lnTo>
                <a:lnTo>
                  <a:pt x="460096" y="176565"/>
                </a:lnTo>
                <a:lnTo>
                  <a:pt x="460096"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general statistics">
            <a:extLst>
              <a:ext uri="{FF2B5EF4-FFF2-40B4-BE49-F238E27FC236}">
                <a16:creationId xmlns:a16="http://schemas.microsoft.com/office/drawing/2014/main" id="{F0CE641D-7885-6624-BC37-1C838B2047AD}"/>
              </a:ext>
            </a:extLst>
          </p:cNvPr>
          <p:cNvSpPr/>
          <p:nvPr/>
        </p:nvSpPr>
        <p:spPr>
          <a:xfrm>
            <a:off x="11084684"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General</a:t>
            </a:r>
            <a:r>
              <a:rPr lang="en-US" sz="800" kern="1200" baseline="0" dirty="0">
                <a:latin typeface="MuseoModerno" pitchFamily="2" charset="0"/>
              </a:rPr>
              <a:t> statistics</a:t>
            </a:r>
            <a:endParaRPr lang="en-US" sz="800" kern="1200" dirty="0">
              <a:latin typeface="MuseoModerno" pitchFamily="2" charset="0"/>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300"/>
                                        <p:tgtEl>
                                          <p:spTgt spid="55"/>
                                        </p:tgtEl>
                                      </p:cBhvr>
                                    </p:animEffect>
                                  </p:childTnLst>
                                </p:cTn>
                              </p:par>
                            </p:childTnLst>
                          </p:cTn>
                        </p:par>
                        <p:par>
                          <p:cTn id="16" fill="hold">
                            <p:stCondLst>
                              <p:cond delay="1300"/>
                            </p:stCondLst>
                            <p:childTnLst>
                              <p:par>
                                <p:cTn id="17" presetID="22" presetClass="entr" presetSubtype="1"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up)">
                                      <p:cBhvr>
                                        <p:cTn id="19" dur="400"/>
                                        <p:tgtEl>
                                          <p:spTgt spid="56"/>
                                        </p:tgtEl>
                                      </p:cBhvr>
                                    </p:animEffect>
                                  </p:childTnLst>
                                </p:cTn>
                              </p:par>
                              <p:par>
                                <p:cTn id="20" presetID="22" presetClass="entr" presetSubtype="1"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up)">
                                      <p:cBhvr>
                                        <p:cTn id="22" dur="400"/>
                                        <p:tgtEl>
                                          <p:spTgt spid="64"/>
                                        </p:tgtEl>
                                      </p:cBhvr>
                                    </p:animEffect>
                                  </p:childTnLst>
                                </p:cTn>
                              </p:par>
                              <p:par>
                                <p:cTn id="23" presetID="22" presetClass="entr" presetSubtype="1"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400"/>
                                        <p:tgtEl>
                                          <p:spTgt spid="68"/>
                                        </p:tgtEl>
                                      </p:cBhvr>
                                    </p:animEffect>
                                  </p:childTnLst>
                                </p:cTn>
                              </p:par>
                              <p:par>
                                <p:cTn id="26" presetID="22" presetClass="entr" presetSubtype="1"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400"/>
                                        <p:tgtEl>
                                          <p:spTgt spid="76"/>
                                        </p:tgtEl>
                                      </p:cBhvr>
                                    </p:animEffect>
                                  </p:childTnLst>
                                </p:cTn>
                              </p:par>
                            </p:childTnLst>
                          </p:cTn>
                        </p:par>
                        <p:par>
                          <p:cTn id="29" fill="hold">
                            <p:stCondLst>
                              <p:cond delay="17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3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300"/>
                                        <p:tgtEl>
                                          <p:spTgt spid="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300"/>
                                        <p:tgtEl>
                                          <p:spTgt spid="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3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400"/>
                                        <p:tgtEl>
                                          <p:spTgt spid="62"/>
                                        </p:tgtEl>
                                      </p:cBhvr>
                                    </p:animEffect>
                                  </p:childTnLst>
                                </p:cTn>
                              </p:par>
                              <p:par>
                                <p:cTn id="47" presetID="22" presetClass="entr" presetSubtype="1"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400"/>
                                        <p:tgtEl>
                                          <p:spTgt spid="58"/>
                                        </p:tgtEl>
                                      </p:cBhvr>
                                    </p:animEffect>
                                  </p:childTnLst>
                                </p:cTn>
                              </p:par>
                              <p:par>
                                <p:cTn id="50" presetID="22" presetClass="entr" presetSubtype="1"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up)">
                                      <p:cBhvr>
                                        <p:cTn id="52" dur="400"/>
                                        <p:tgtEl>
                                          <p:spTgt spid="60"/>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3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30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3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400"/>
                                        <p:tgtEl>
                                          <p:spTgt spid="4"/>
                                        </p:tgtEl>
                                      </p:cBhvr>
                                    </p:animEffect>
                                  </p:childTnLst>
                                </p:cTn>
                              </p:par>
                            </p:childTnLst>
                          </p:cTn>
                        </p:par>
                        <p:par>
                          <p:cTn id="68" fill="hold">
                            <p:stCondLst>
                              <p:cond delay="400"/>
                            </p:stCondLst>
                            <p:childTnLst>
                              <p:par>
                                <p:cTn id="69" presetID="10" presetClass="entr" presetSubtype="0"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3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up)">
                                      <p:cBhvr>
                                        <p:cTn id="76" dur="400"/>
                                        <p:tgtEl>
                                          <p:spTgt spid="72"/>
                                        </p:tgtEl>
                                      </p:cBhvr>
                                    </p:animEffect>
                                  </p:childTnLst>
                                </p:cTn>
                              </p:par>
                              <p:par>
                                <p:cTn id="77" presetID="22" presetClass="entr" presetSubtype="1"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400"/>
                                        <p:tgtEl>
                                          <p:spTgt spid="70"/>
                                        </p:tgtEl>
                                      </p:cBhvr>
                                    </p:animEffect>
                                  </p:childTnLst>
                                </p:cTn>
                              </p:par>
                              <p:par>
                                <p:cTn id="80" presetID="22" presetClass="entr" presetSubtype="1" fill="hold"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up)">
                                      <p:cBhvr>
                                        <p:cTn id="82" dur="400"/>
                                        <p:tgtEl>
                                          <p:spTgt spid="74"/>
                                        </p:tgtEl>
                                      </p:cBhvr>
                                    </p:animEffect>
                                  </p:childTnLst>
                                </p:cTn>
                              </p:par>
                            </p:childTnLst>
                          </p:cTn>
                        </p:par>
                        <p:par>
                          <p:cTn id="83" fill="hold">
                            <p:stCondLst>
                              <p:cond delay="400"/>
                            </p:stCondLst>
                            <p:childTnLst>
                              <p:par>
                                <p:cTn id="84" presetID="10" presetClass="entr" presetSubtype="0"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300"/>
                                        <p:tgtEl>
                                          <p:spTgt spid="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300"/>
                                        <p:tgtEl>
                                          <p:spTgt spid="7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3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wipe(up)">
                                      <p:cBhvr>
                                        <p:cTn id="97" dur="400"/>
                                        <p:tgtEl>
                                          <p:spTgt spid="78"/>
                                        </p:tgtEl>
                                      </p:cBhvr>
                                    </p:animEffect>
                                  </p:childTnLst>
                                </p:cTn>
                              </p:par>
                              <p:par>
                                <p:cTn id="98" presetID="22" presetClass="entr" presetSubtype="1" fill="hold" nodeType="with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wipe(up)">
                                      <p:cBhvr>
                                        <p:cTn id="100" dur="400"/>
                                        <p:tgtEl>
                                          <p:spTgt spid="80"/>
                                        </p:tgtEl>
                                      </p:cBhvr>
                                    </p:animEffect>
                                  </p:childTnLst>
                                </p:cTn>
                              </p:par>
                            </p:childTnLst>
                          </p:cTn>
                        </p:par>
                        <p:par>
                          <p:cTn id="101" fill="hold">
                            <p:stCondLst>
                              <p:cond delay="400"/>
                            </p:stCondLst>
                            <p:childTnLst>
                              <p:par>
                                <p:cTn id="102" presetID="10" presetClass="entr" presetSubtype="0"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300"/>
                                        <p:tgtEl>
                                          <p:spTgt spid="7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3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7" grpId="0" animBg="1"/>
      <p:bldP spid="59" grpId="0" animBg="1"/>
      <p:bldP spid="61" grpId="0" animBg="1"/>
      <p:bldP spid="63" grpId="0" animBg="1"/>
      <p:bldP spid="65" grpId="0" animBg="1"/>
      <p:bldP spid="67" grpId="0" animBg="1"/>
      <p:bldP spid="69" grpId="0" animBg="1"/>
      <p:bldP spid="71" grpId="0" animBg="1"/>
      <p:bldP spid="73" grpId="0" animBg="1"/>
      <p:bldP spid="75" grpId="0" animBg="1"/>
      <p:bldP spid="77" grpId="0" animBg="1"/>
      <p:bldP spid="79" grpId="0" animBg="1"/>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252818"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a:t>SCORE </a:t>
            </a:r>
            <a:r>
              <a:rPr lang="en-US">
                <a:solidFill>
                  <a:srgbClr val="8FAADC"/>
                </a:solidFill>
              </a:rPr>
              <a:t>administrator</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4056204477"/>
              </p:ext>
            </p:extLst>
          </p:nvPr>
        </p:nvGraphicFramePr>
        <p:xfrm>
          <a:off x="1474430" y="2396924"/>
          <a:ext cx="9243141" cy="2164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19BF53DC-C6C3-E504-8F63-7513CAA43B5B}"/>
              </a:ext>
            </a:extLst>
          </p:cNvPr>
          <p:cNvSpPr txBox="1"/>
          <p:nvPr/>
        </p:nvSpPr>
        <p:spPr>
          <a:xfrm>
            <a:off x="2842123" y="5030073"/>
            <a:ext cx="6716428"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i="1">
                <a:solidFill>
                  <a:schemeClr val="tx1">
                    <a:lumMod val="75000"/>
                    <a:lumOff val="25000"/>
                  </a:schemeClr>
                </a:solidFill>
              </a:rPr>
              <a:t>Update annually</a:t>
            </a:r>
          </a:p>
        </p:txBody>
      </p:sp>
      <p:sp>
        <p:nvSpPr>
          <p:cNvPr id="7" name="TextBox 6">
            <a:extLst>
              <a:ext uri="{FF2B5EF4-FFF2-40B4-BE49-F238E27FC236}">
                <a16:creationId xmlns:a16="http://schemas.microsoft.com/office/drawing/2014/main" id="{209679A9-53B3-CD47-ED66-96B6B34FF557}"/>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51" grpId="0">
        <p:bldAsOne/>
      </p:bldGraphic>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3847324" y="1302837"/>
            <a:ext cx="4497352"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a:solidFill>
                  <a:srgbClr val="8FAADC"/>
                </a:solidFill>
              </a:rPr>
              <a:t>What languages </a:t>
            </a:r>
            <a:r>
              <a:rPr lang="en-US"/>
              <a:t>SCORE </a:t>
            </a:r>
            <a:r>
              <a:rPr lang="en-US">
                <a:solidFill>
                  <a:srgbClr val="8FAADC"/>
                </a:solidFill>
              </a:rPr>
              <a:t>used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5" b="97925" l="4053" r="91785">
                        <a14:foregroundMark x1="10186" y1="16183" x2="16429" y2="9129"/>
                        <a14:foregroundMark x1="16429" y1="9129" x2="12596" y2="28631"/>
                        <a14:foregroundMark x1="12596" y1="28631" x2="24535" y2="57676"/>
                        <a14:foregroundMark x1="24535" y1="57676" x2="9310" y2="54357"/>
                        <a14:foregroundMark x1="9310" y1="54357" x2="20920" y2="81743"/>
                        <a14:foregroundMark x1="20920" y1="81743" x2="21468" y2="80913"/>
                        <a14:foregroundMark x1="9529" y1="46888" x2="10296" y2="24066"/>
                        <a14:foregroundMark x1="10296" y1="24066" x2="4600" y2="12033"/>
                        <a14:foregroundMark x1="4600" y1="12033" x2="16539" y2="16183"/>
                        <a14:foregroundMark x1="16539" y1="16183" x2="27054" y2="10788"/>
                        <a14:foregroundMark x1="27054" y1="10788" x2="21687" y2="17842"/>
                        <a14:foregroundMark x1="8215" y1="24896" x2="7338" y2="8299"/>
                        <a14:foregroundMark x1="7338" y1="8299" x2="14239" y2="12863"/>
                        <a14:foregroundMark x1="14239" y1="12863" x2="10843" y2="10373"/>
                        <a14:foregroundMark x1="9639" y1="49793" x2="8762" y2="22407"/>
                        <a14:foregroundMark x1="8762" y1="22407" x2="6353" y2="8299"/>
                        <a14:foregroundMark x1="6353" y1="8299" x2="6353" y2="10788"/>
                        <a14:foregroundMark x1="8324" y1="8299" x2="8324" y2="8299"/>
                        <a14:foregroundMark x1="4710" y1="8714" x2="18072" y2="4564"/>
                        <a14:foregroundMark x1="18072" y1="4564" x2="18182" y2="4979"/>
                        <a14:foregroundMark x1="9639" y1="8299" x2="5586" y2="7469"/>
                        <a14:foregroundMark x1="7558" y1="45643" x2="8215" y2="65145"/>
                        <a14:foregroundMark x1="8215" y1="65145" x2="9529" y2="47303"/>
                        <a14:foregroundMark x1="9529" y1="47303" x2="6243" y2="84647"/>
                        <a14:foregroundMark x1="6243" y1="84647" x2="21030" y2="73859"/>
                        <a14:foregroundMark x1="21030" y1="73859" x2="18620" y2="87552"/>
                        <a14:foregroundMark x1="18620" y1="87552" x2="22344" y2="78838"/>
                        <a14:foregroundMark x1="22344" y1="78838" x2="25958" y2="51867"/>
                        <a14:foregroundMark x1="25958" y1="51867" x2="21358" y2="23237"/>
                        <a14:foregroundMark x1="21358" y1="23237" x2="20920" y2="50622"/>
                        <a14:foregroundMark x1="20920" y1="50622" x2="20153" y2="59751"/>
                        <a14:foregroundMark x1="7119" y1="7469" x2="10515" y2="10373"/>
                        <a14:foregroundMark x1="7777" y1="7054" x2="9419" y2="7884"/>
                        <a14:foregroundMark x1="5696" y1="9129" x2="6024" y2="7884"/>
                        <a14:foregroundMark x1="8324" y1="9544" x2="7119" y2="7469"/>
                        <a14:foregroundMark x1="5805" y1="7469" x2="767" y2="2905"/>
                        <a14:foregroundMark x1="767" y1="2905" x2="6134" y2="4979"/>
                        <a14:foregroundMark x1="6134" y1="4979" x2="9639" y2="415"/>
                        <a14:foregroundMark x1="7448" y1="11618" x2="4053" y2="56432"/>
                        <a14:foregroundMark x1="4053" y1="56432" x2="9639" y2="43154"/>
                        <a14:foregroundMark x1="9639" y1="43154" x2="9858" y2="69295"/>
                        <a14:foregroundMark x1="9858" y1="69295" x2="6791" y2="80913"/>
                        <a14:foregroundMark x1="6791" y1="80913" x2="20920" y2="87552"/>
                        <a14:foregroundMark x1="20920" y1="87552" x2="25301" y2="67635"/>
                        <a14:foregroundMark x1="25301" y1="67635" x2="25082" y2="23651"/>
                        <a14:foregroundMark x1="25082" y1="23651" x2="26835" y2="16598"/>
                        <a14:foregroundMark x1="8653" y1="85062" x2="22234" y2="89627"/>
                        <a14:foregroundMark x1="22234" y1="89627" x2="16429" y2="85062"/>
                        <a14:foregroundMark x1="16429" y1="85062" x2="23220" y2="81328"/>
                        <a14:foregroundMark x1="23220" y1="81328" x2="25411" y2="81743"/>
                        <a14:foregroundMark x1="10186" y1="87137" x2="11062" y2="83402"/>
                        <a14:foregroundMark x1="11939" y1="84647" x2="22125" y2="88797"/>
                        <a14:foregroundMark x1="22125" y1="88797" x2="26506" y2="81743"/>
                        <a14:foregroundMark x1="26506" y1="81743" x2="24973" y2="75519"/>
                        <a14:foregroundMark x1="24754" y1="85062" x2="25082" y2="87967"/>
                        <a14:foregroundMark x1="22344" y1="89212" x2="9858" y2="86307"/>
                        <a14:foregroundMark x1="9529" y1="89212" x2="20263" y2="94191"/>
                        <a14:foregroundMark x1="10296" y1="89212" x2="17087" y2="84232"/>
                        <a14:foregroundMark x1="8653" y1="90041" x2="14129" y2="98340"/>
                        <a14:foregroundMark x1="14129" y1="98340" x2="14129" y2="98340"/>
                        <a14:foregroundMark x1="12815" y1="94606" x2="15334" y2="95021"/>
                        <a14:foregroundMark x1="26506" y1="87967" x2="25520" y2="87137"/>
                        <a14:foregroundMark x1="23439" y1="87967" x2="25082" y2="78423"/>
                        <a14:foregroundMark x1="26068" y1="75519" x2="25958" y2="92531"/>
                        <a14:foregroundMark x1="24644" y1="75934" x2="26835" y2="58506"/>
                        <a14:foregroundMark x1="26835" y1="58506" x2="26068" y2="46058"/>
                        <a14:foregroundMark x1="18839" y1="2490" x2="36473" y2="13693"/>
                        <a14:foregroundMark x1="56407" y1="19917" x2="56757" y2="35506"/>
                        <a14:foregroundMark x1="54012" y1="57563" x2="49288" y2="55602"/>
                        <a14:foregroundMark x1="49288" y1="55602" x2="47097" y2="40249"/>
                        <a14:foregroundMark x1="47097" y1="40249" x2="47645" y2="54357"/>
                        <a14:foregroundMark x1="48959" y1="27801" x2="49179" y2="61411"/>
                        <a14:foregroundMark x1="49179" y1="61411" x2="47645" y2="65560"/>
                        <a14:foregroundMark x1="43483" y1="29046" x2="44469" y2="70539"/>
                        <a14:foregroundMark x1="44359" y1="40664" x2="45564" y2="75519"/>
                        <a14:foregroundMark x1="47317" y1="30290" x2="50712" y2="53942"/>
                        <a14:foregroundMark x1="50712" y1="36929" x2="50931" y2="75934"/>
                        <a14:foregroundMark x1="85652" y1="39419" x2="91895" y2="36929"/>
                        <a14:foregroundMark x1="91895" y1="36929" x2="90909" y2="94606"/>
                        <a14:foregroundMark x1="90909" y1="94606" x2="91785" y2="69295"/>
                        <a14:backgroundMark x1="56407" y1="49378" x2="56298" y2="63071"/>
                        <a14:backgroundMark x1="56407" y1="35685" x2="57284" y2="60166"/>
                        <a14:backgroundMark x1="53341" y1="52697" x2="53560" y2="54357"/>
                        <a14:backgroundMark x1="53231" y1="49793" x2="53231" y2="51867"/>
                      </a14:backgroundRemoval>
                    </a14:imgEffect>
                  </a14:imgLayer>
                </a14:imgProps>
              </a:ext>
              <a:ext uri="{28A0092B-C50C-407E-A947-70E740481C1C}">
                <a14:useLocalDpi xmlns:a14="http://schemas.microsoft.com/office/drawing/2010/main" val="0"/>
              </a:ext>
            </a:extLst>
          </a:blip>
          <a:srcRect/>
          <a:stretch/>
        </p:blipFill>
        <p:spPr bwMode="auto">
          <a:xfrm>
            <a:off x="498076" y="219337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hidden="1">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sp useBgFill="1">
        <p:nvSpPr>
          <p:cNvPr id="4" name="cover 2 arrows" hidden="1">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20052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p:cNvCxnSpPr>
          <p:nvPr/>
        </p:nvCxnSpPr>
        <p:spPr>
          <a:xfrm>
            <a:off x="3652850" y="373527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72197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p:cNvCxnSpPr>
          <p:nvPr/>
        </p:nvCxnSpPr>
        <p:spPr>
          <a:xfrm>
            <a:off x="6335486" y="372247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469417016"/>
              </p:ext>
            </p:extLst>
          </p:nvPr>
        </p:nvGraphicFramePr>
        <p:xfrm>
          <a:off x="659964" y="18594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28512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36859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27137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36065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886719671"/>
              </p:ext>
            </p:extLst>
          </p:nvPr>
        </p:nvGraphicFramePr>
        <p:xfrm>
          <a:off x="6581438" y="18425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1398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1398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576787435"/>
              </p:ext>
            </p:extLst>
          </p:nvPr>
        </p:nvGraphicFramePr>
        <p:xfrm>
          <a:off x="9745608" y="18216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37087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5766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46574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46370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3490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46370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0403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37960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4348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4348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0037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49708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49708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4356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4392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0416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49752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1489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596497" y="1302837"/>
            <a:ext cx="2999006" cy="461665"/>
          </a:xfrm>
          <a:prstGeom prst="rect">
            <a:avLst/>
          </a:prstGeom>
          <a:noFill/>
        </p:spPr>
        <p:txBody>
          <a:bodyPr wrap="square" rtlCol="0">
            <a:spAutoFit/>
          </a:bodyPr>
          <a:lstStyle/>
          <a:p>
            <a:pPr algn="ctr"/>
            <a:r>
              <a:rPr lang="en-US" sz="2400">
                <a:solidFill>
                  <a:srgbClr val="8FAADC"/>
                </a:solidFill>
                <a:latin typeface="Google Sans" panose="020B0503030502040204" pitchFamily="34" charset="0"/>
              </a:rPr>
              <a:t>How</a:t>
            </a:r>
            <a:r>
              <a:rPr lang="en-US" sz="2400">
                <a:solidFill>
                  <a:srgbClr val="2F5597"/>
                </a:solidFill>
                <a:latin typeface="Google Sans" panose="020B0503030502040204" pitchFamily="34" charset="0"/>
              </a:rPr>
              <a:t> SCORE </a:t>
            </a:r>
            <a:r>
              <a:rPr lang="en-US" sz="2400">
                <a:solidFill>
                  <a:srgbClr val="8FAADC"/>
                </a:solidFill>
                <a:latin typeface="Google Sans" panose="020B0503030502040204" pitchFamily="34" charset="0"/>
              </a:rPr>
              <a:t>works</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50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50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300"/>
                                        <p:tgtEl>
                                          <p:spTgt spid="41"/>
                                        </p:tgtEl>
                                      </p:cBhvr>
                                    </p:animEffect>
                                  </p:childTnLst>
                                </p:cTn>
                              </p:par>
                              <p:par>
                                <p:cTn id="60" presetID="22" presetClass="entr" presetSubtype="8" fill="hold" nodeType="withEffect">
                                  <p:stCondLst>
                                    <p:cond delay="20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300"/>
                                        <p:tgtEl>
                                          <p:spTgt spid="37"/>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47" presetClass="entr" presetSubtype="0" fill="hold" grpId="0" nodeType="withEffect">
                                  <p:stCondLst>
                                    <p:cond delay="10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300"/>
                                        <p:tgtEl>
                                          <p:spTgt spid="58"/>
                                        </p:tgtEl>
                                      </p:cBhvr>
                                    </p:animEffect>
                                    <p:anim calcmode="lin" valueType="num">
                                      <p:cBhvr>
                                        <p:cTn id="70" dur="300" fill="hold"/>
                                        <p:tgtEl>
                                          <p:spTgt spid="58"/>
                                        </p:tgtEl>
                                        <p:attrNameLst>
                                          <p:attrName>ppt_x</p:attrName>
                                        </p:attrNameLst>
                                      </p:cBhvr>
                                      <p:tavLst>
                                        <p:tav tm="0">
                                          <p:val>
                                            <p:strVal val="#ppt_x"/>
                                          </p:val>
                                        </p:tav>
                                        <p:tav tm="100000">
                                          <p:val>
                                            <p:strVal val="#ppt_x"/>
                                          </p:val>
                                        </p:tav>
                                      </p:tavLst>
                                    </p:anim>
                                    <p:anim calcmode="lin" valueType="num">
                                      <p:cBhvr>
                                        <p:cTn id="71" dur="3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50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50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500"/>
                                  </p:stCondLst>
                                  <p:childTnLst>
                                    <p:set>
                                      <p:cBhvr>
                                        <p:cTn id="85" dur="1" fill="hold">
                                          <p:stCondLst>
                                            <p:cond delay="0"/>
                                          </p:stCondLst>
                                        </p:cTn>
                                        <p:tgtEl>
                                          <p:spTgt spid="59"/>
                                        </p:tgtEl>
                                        <p:attrNameLst>
                                          <p:attrName>style.visibility</p:attrName>
                                        </p:attrNameLst>
                                      </p:cBhvr>
                                      <p:to>
                                        <p:strVal val="visible"/>
                                      </p:to>
                                    </p:set>
                                    <p:animEffect transition="in" filter="wipe(right)">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50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right)">
                                      <p:cBhvr>
                                        <p:cTn id="96" dur="500"/>
                                        <p:tgtEl>
                                          <p:spTgt spid="66"/>
                                        </p:tgtEl>
                                      </p:cBhvr>
                                    </p:animEffect>
                                  </p:childTnLst>
                                </p:cTn>
                              </p:par>
                              <p:par>
                                <p:cTn id="97" presetID="22" presetClass="entr" presetSubtype="4" fill="hold" grpId="0" nodeType="withEffect">
                                  <p:stCondLst>
                                    <p:cond delay="300"/>
                                  </p:stCondLst>
                                  <p:childTnLst>
                                    <p:set>
                                      <p:cBhvr>
                                        <p:cTn id="98" dur="1" fill="hold">
                                          <p:stCondLst>
                                            <p:cond delay="0"/>
                                          </p:stCondLst>
                                        </p:cTn>
                                        <p:tgtEl>
                                          <p:spTgt spid="31"/>
                                        </p:tgtEl>
                                        <p:attrNameLst>
                                          <p:attrName>style.visibility</p:attrName>
                                        </p:attrNameLst>
                                      </p:cBhvr>
                                      <p:to>
                                        <p:strVal val="visible"/>
                                      </p:to>
                                    </p:set>
                                    <p:animEffect transition="in" filter="wipe(down)">
                                      <p:cBhvr>
                                        <p:cTn id="99" dur="3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500"/>
                                  </p:stCondLst>
                                  <p:childTnLst>
                                    <p:set>
                                      <p:cBhvr>
                                        <p:cTn id="103" dur="1" fill="hold">
                                          <p:stCondLst>
                                            <p:cond delay="0"/>
                                          </p:stCondLst>
                                        </p:cTn>
                                        <p:tgtEl>
                                          <p:spTgt spid="56"/>
                                        </p:tgtEl>
                                        <p:attrNameLst>
                                          <p:attrName>style.visibility</p:attrName>
                                        </p:attrNameLst>
                                      </p:cBhvr>
                                      <p:to>
                                        <p:strVal val="visible"/>
                                      </p:to>
                                    </p:set>
                                    <p:animEffect transition="in" filter="wipe(right)">
                                      <p:cBhvr>
                                        <p:cTn id="10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82410748"/>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3"/>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custDataLst>
      <p:tags r:id="rId1"/>
    </p:custDataLst>
    <p:extLst>
      <p:ext uri="{BB962C8B-B14F-4D97-AF65-F5344CB8AC3E}">
        <p14:creationId xmlns:p14="http://schemas.microsoft.com/office/powerpoint/2010/main" val="952698417"/>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extLst>
                  <p:ext uri="{D42A27DB-BD31-4B8C-83A1-F6EECF244321}">
                    <p14:modId xmlns:p14="http://schemas.microsoft.com/office/powerpoint/2010/main" val="2005791396"/>
                  </p:ext>
                </p:extLst>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36406766"/>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extLst>
                  <p:ext uri="{D42A27DB-BD31-4B8C-83A1-F6EECF244321}">
                    <p14:modId xmlns:p14="http://schemas.microsoft.com/office/powerpoint/2010/main" val="1383410240"/>
                  </p:ext>
                </p:extLst>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extLst>
                  <p:ext uri="{D42A27DB-BD31-4B8C-83A1-F6EECF244321}">
                    <p14:modId xmlns:p14="http://schemas.microsoft.com/office/powerpoint/2010/main" val="429428587"/>
                  </p:ext>
                </p:extLst>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extLst>
                  <p:ext uri="{D42A27DB-BD31-4B8C-83A1-F6EECF244321}">
                    <p14:modId xmlns:p14="http://schemas.microsoft.com/office/powerpoint/2010/main" val="305297810"/>
                  </p:ext>
                </p:extLst>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We use the </a:t>
            </a:r>
            <a:r>
              <a:rPr lang="en-US" b="1">
                <a:solidFill>
                  <a:srgbClr val="2F5597"/>
                </a:solidFill>
              </a:rPr>
              <a:t>relational database model</a:t>
            </a:r>
          </a:p>
        </p:txBody>
      </p:sp>
    </p:spTree>
    <p:extLst>
      <p:ext uri="{BB962C8B-B14F-4D97-AF65-F5344CB8AC3E}">
        <p14:creationId xmlns:p14="http://schemas.microsoft.com/office/powerpoint/2010/main" val="535015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Data is planned into tables with careful calculation to </a:t>
            </a:r>
            <a:r>
              <a:rPr lang="en-US" b="1">
                <a:solidFill>
                  <a:srgbClr val="2F5597"/>
                </a:solidFill>
              </a:rPr>
              <a:t>avoid excess data</a:t>
            </a:r>
          </a:p>
        </p:txBody>
      </p:sp>
    </p:spTree>
    <p:extLst>
      <p:ext uri="{BB962C8B-B14F-4D97-AF65-F5344CB8AC3E}">
        <p14:creationId xmlns:p14="http://schemas.microsoft.com/office/powerpoint/2010/main" val="26891595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b="1">
                <a:solidFill>
                  <a:srgbClr val="2F5597"/>
                </a:solidFill>
              </a:rPr>
              <a:t>Primary, and foreign key constraints </a:t>
            </a:r>
            <a:r>
              <a:rPr lang="en-US"/>
              <a:t>and </a:t>
            </a:r>
            <a:r>
              <a:rPr lang="en-US" b="1">
                <a:solidFill>
                  <a:srgbClr val="2F5597"/>
                </a:solidFill>
              </a:rPr>
              <a:t>relationship </a:t>
            </a:r>
            <a:r>
              <a:rPr lang="en-US"/>
              <a:t>helps to create connectivity across the entire database</a:t>
            </a:r>
            <a:endParaRPr lang="en-US" b="1">
              <a:solidFill>
                <a:srgbClr val="2F5597"/>
              </a:solidFill>
            </a:endParaRPr>
          </a:p>
        </p:txBody>
      </p:sp>
    </p:spTree>
    <p:extLst>
      <p:ext uri="{BB962C8B-B14F-4D97-AF65-F5344CB8AC3E}">
        <p14:creationId xmlns:p14="http://schemas.microsoft.com/office/powerpoint/2010/main" val="3896741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With relationship, </a:t>
            </a:r>
            <a:r>
              <a:rPr lang="en-US" b="1">
                <a:solidFill>
                  <a:srgbClr val="2F5597"/>
                </a:solidFill>
              </a:rPr>
              <a:t>the queries get data in multiple tables </a:t>
            </a:r>
            <a:r>
              <a:rPr lang="en-US"/>
              <a:t>quickly and accurately</a:t>
            </a:r>
          </a:p>
        </p:txBody>
      </p:sp>
    </p:spTree>
    <p:extLst>
      <p:ext uri="{BB962C8B-B14F-4D97-AF65-F5344CB8AC3E}">
        <p14:creationId xmlns:p14="http://schemas.microsoft.com/office/powerpoint/2010/main" val="19063317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The new additional data is collated with the main table to </a:t>
            </a:r>
            <a:r>
              <a:rPr lang="en-US" b="1">
                <a:solidFill>
                  <a:srgbClr val="2F5597"/>
                </a:solidFill>
              </a:rPr>
              <a:t>ensure accuracy </a:t>
            </a:r>
            <a:r>
              <a:rPr lang="en-US"/>
              <a:t>even though entered in different tables</a:t>
            </a:r>
          </a:p>
        </p:txBody>
      </p:sp>
    </p:spTree>
    <p:extLst>
      <p:ext uri="{BB962C8B-B14F-4D97-AF65-F5344CB8AC3E}">
        <p14:creationId xmlns:p14="http://schemas.microsoft.com/office/powerpoint/2010/main" val="8737661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461665"/>
          </a:xfrm>
          <a:prstGeom prst="rect">
            <a:avLst/>
          </a:prstGeom>
          <a:noFill/>
        </p:spPr>
        <p:txBody>
          <a:bodyPr wrap="square" rtlCol="0">
            <a:spAutoFit/>
          </a:bodyPr>
          <a:lstStyle/>
          <a:p>
            <a:pPr algn="ctr"/>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0387"/>
            <a:ext cx="6705600" cy="3018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1908317" y="5162555"/>
            <a:ext cx="837536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The database is also calculated so that it </a:t>
            </a:r>
            <a:r>
              <a:rPr lang="en-US" b="1">
                <a:solidFill>
                  <a:srgbClr val="2F5597"/>
                </a:solidFill>
              </a:rPr>
              <a:t>can be adapted </a:t>
            </a:r>
            <a:r>
              <a:rPr lang="en-US"/>
              <a:t>in changes</a:t>
            </a:r>
          </a:p>
        </p:txBody>
      </p:sp>
    </p:spTree>
    <p:extLst>
      <p:ext uri="{BB962C8B-B14F-4D97-AF65-F5344CB8AC3E}">
        <p14:creationId xmlns:p14="http://schemas.microsoft.com/office/powerpoint/2010/main" val="4018216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8" name="TextBox 7">
            <a:extLst>
              <a:ext uri="{FF2B5EF4-FFF2-40B4-BE49-F238E27FC236}">
                <a16:creationId xmlns:a16="http://schemas.microsoft.com/office/drawing/2014/main" id="{ED38A937-B736-9BDF-4343-2E9D7F0E1F54}"/>
              </a:ext>
            </a:extLst>
          </p:cNvPr>
          <p:cNvSpPr txBox="1"/>
          <p:nvPr/>
        </p:nvSpPr>
        <p:spPr>
          <a:xfrm>
            <a:off x="3991363" y="2407836"/>
            <a:ext cx="4209275" cy="99302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solidFill>
                  <a:srgbClr val="EC4235"/>
                </a:solidFill>
              </a:rPr>
              <a:t>REAL </a:t>
            </a:r>
            <a:r>
              <a:rPr lang="en-US" sz="5400" b="1">
                <a:solidFill>
                  <a:srgbClr val="2F5597"/>
                </a:solidFill>
              </a:rPr>
              <a:t>DATA</a:t>
            </a:r>
          </a:p>
        </p:txBody>
      </p:sp>
      <p:pic>
        <p:nvPicPr>
          <p:cNvPr id="4" name="Graphic 3" descr="Database with solid fill">
            <a:extLst>
              <a:ext uri="{FF2B5EF4-FFF2-40B4-BE49-F238E27FC236}">
                <a16:creationId xmlns:a16="http://schemas.microsoft.com/office/drawing/2014/main" id="{E737673F-9AD8-085A-93C9-544AA2CA8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447150"/>
            <a:ext cx="914400" cy="914400"/>
          </a:xfrm>
          <a:prstGeom prst="rect">
            <a:avLst/>
          </a:prstGeom>
        </p:spPr>
      </p:pic>
      <p:sp>
        <p:nvSpPr>
          <p:cNvPr id="2" name="TextBox 1">
            <a:extLst>
              <a:ext uri="{FF2B5EF4-FFF2-40B4-BE49-F238E27FC236}">
                <a16:creationId xmlns:a16="http://schemas.microsoft.com/office/drawing/2014/main" id="{50CA6672-D3F4-D169-3DAB-3CFABA6E222C}"/>
              </a:ext>
            </a:extLst>
          </p:cNvPr>
          <p:cNvSpPr txBox="1"/>
          <p:nvPr/>
        </p:nvSpPr>
        <p:spPr>
          <a:xfrm>
            <a:off x="4274185" y="4397775"/>
            <a:ext cx="1465058" cy="759503"/>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4000" b="1"/>
              <a:t>2015</a:t>
            </a:r>
          </a:p>
        </p:txBody>
      </p:sp>
      <p:sp>
        <p:nvSpPr>
          <p:cNvPr id="5" name="TextBox 4">
            <a:extLst>
              <a:ext uri="{FF2B5EF4-FFF2-40B4-BE49-F238E27FC236}">
                <a16:creationId xmlns:a16="http://schemas.microsoft.com/office/drawing/2014/main" id="{103EFF21-F8E0-E0F8-5495-2BFA4B248A4C}"/>
              </a:ext>
            </a:extLst>
          </p:cNvPr>
          <p:cNvSpPr txBox="1"/>
          <p:nvPr/>
        </p:nvSpPr>
        <p:spPr>
          <a:xfrm>
            <a:off x="6452757" y="4397775"/>
            <a:ext cx="1465058" cy="759503"/>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4000" b="1"/>
              <a:t>2021</a:t>
            </a:r>
          </a:p>
        </p:txBody>
      </p:sp>
      <p:cxnSp>
        <p:nvCxnSpPr>
          <p:cNvPr id="10" name="Straight Arrow Connector 9">
            <a:extLst>
              <a:ext uri="{FF2B5EF4-FFF2-40B4-BE49-F238E27FC236}">
                <a16:creationId xmlns:a16="http://schemas.microsoft.com/office/drawing/2014/main" id="{36975783-E409-0B5E-B55C-5EAE1563D3CE}"/>
              </a:ext>
            </a:extLst>
          </p:cNvPr>
          <p:cNvCxnSpPr>
            <a:cxnSpLocks/>
            <a:stCxn id="2" idx="3"/>
            <a:endCxn id="5" idx="1"/>
          </p:cNvCxnSpPr>
          <p:nvPr/>
        </p:nvCxnSpPr>
        <p:spPr>
          <a:xfrm>
            <a:off x="5739243" y="4777527"/>
            <a:ext cx="713514" cy="0"/>
          </a:xfrm>
          <a:prstGeom prst="straightConnector1">
            <a:avLst/>
          </a:prstGeom>
          <a:ln w="66675" cap="rnd">
            <a:solidFill>
              <a:srgbClr val="262626"/>
            </a:solidFill>
            <a:round/>
            <a:tailEnd type="triangle" w="med" len="lg"/>
          </a:ln>
        </p:spPr>
        <p:style>
          <a:lnRef idx="1">
            <a:schemeClr val="accent1"/>
          </a:lnRef>
          <a:fillRef idx="0">
            <a:schemeClr val="accent1"/>
          </a:fillRef>
          <a:effectRef idx="0">
            <a:schemeClr val="accent1"/>
          </a:effectRef>
          <a:fontRef idx="minor">
            <a:schemeClr val="tx1"/>
          </a:fontRef>
        </p:style>
      </p:cxnSp>
      <p:sp>
        <p:nvSpPr>
          <p:cNvPr id="6" name="Arrow: Down 5">
            <a:extLst>
              <a:ext uri="{FF2B5EF4-FFF2-40B4-BE49-F238E27FC236}">
                <a16:creationId xmlns:a16="http://schemas.microsoft.com/office/drawing/2014/main" id="{DB21FD8F-6569-19BB-7B63-C9B8CA8A9866}"/>
              </a:ext>
            </a:extLst>
          </p:cNvPr>
          <p:cNvSpPr/>
          <p:nvPr/>
        </p:nvSpPr>
        <p:spPr>
          <a:xfrm>
            <a:off x="2425700" y="1943100"/>
            <a:ext cx="1193800" cy="1485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48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
                                  </p:stCondLst>
                                  <p:childTnLst>
                                    <p:animMotion origin="layout" path="M 0 3.7037E-7 L 0 -0.08079 " pathEditMode="relative" rAng="0" ptsTypes="AA">
                                      <p:cBhvr>
                                        <p:cTn id="6" dur="500" fill="hold"/>
                                        <p:tgtEl>
                                          <p:spTgt spid="8"/>
                                        </p:tgtEl>
                                        <p:attrNameLst>
                                          <p:attrName>ppt_x</p:attrName>
                                          <p:attrName>ppt_y</p:attrName>
                                        </p:attrNameLst>
                                      </p:cBhvr>
                                      <p:rCtr x="0" y="-4051"/>
                                    </p:animMotion>
                                  </p:childTnLst>
                                </p:cTn>
                              </p:par>
                              <p:par>
                                <p:cTn id="7" presetID="10" presetClass="entr" presetSubtype="0" fill="hold" nodeType="withEffect">
                                  <p:stCondLst>
                                    <p:cond delay="1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100"/>
                                  </p:stCondLst>
                                  <p:childTnLst>
                                    <p:animMotion origin="layout" path="M 0 -1.11111E-6 L 0 0.09491 " pathEditMode="relative" rAng="0" ptsTypes="AA">
                                      <p:cBhvr>
                                        <p:cTn id="11" dur="500" fill="hold"/>
                                        <p:tgtEl>
                                          <p:spTgt spid="4"/>
                                        </p:tgtEl>
                                        <p:attrNameLst>
                                          <p:attrName>ppt_x</p:attrName>
                                          <p:attrName>ppt_y</p:attrName>
                                        </p:attrNameLst>
                                      </p:cBhvr>
                                      <p:rCtr x="0" y="4745"/>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400"/>
                                        <p:tgtEl>
                                          <p:spTgt spid="2"/>
                                        </p:tgtEl>
                                      </p:cBhvr>
                                    </p:animEffect>
                                  </p:childTnLst>
                                </p:cTn>
                              </p:par>
                            </p:childTnLst>
                          </p:cTn>
                        </p:par>
                        <p:par>
                          <p:cTn id="17" fill="hold">
                            <p:stCondLst>
                              <p:cond delay="4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9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CF73226B-3165-2167-8115-07CE41EB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195" y="2043015"/>
            <a:ext cx="5725610" cy="4115282"/>
          </a:xfrm>
          <a:prstGeom prst="rect">
            <a:avLst/>
          </a:prstGeom>
        </p:spPr>
      </p:pic>
      <p:sp>
        <p:nvSpPr>
          <p:cNvPr id="12" name="TextBox 11">
            <a:extLst>
              <a:ext uri="{FF2B5EF4-FFF2-40B4-BE49-F238E27FC236}">
                <a16:creationId xmlns:a16="http://schemas.microsoft.com/office/drawing/2014/main" id="{D5771D18-540E-7565-2CE4-1EF465A77B04}"/>
              </a:ext>
            </a:extLst>
          </p:cNvPr>
          <p:cNvSpPr txBox="1"/>
          <p:nvPr/>
        </p:nvSpPr>
        <p:spPr>
          <a:xfrm>
            <a:off x="4803018" y="6858000"/>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15" name="TextBox 14">
            <a:extLst>
              <a:ext uri="{FF2B5EF4-FFF2-40B4-BE49-F238E27FC236}">
                <a16:creationId xmlns:a16="http://schemas.microsoft.com/office/drawing/2014/main" id="{AD8ADA7A-F338-E5BC-E4C6-7CFDD35626C3}"/>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7" name="TextBox 16">
            <a:extLst>
              <a:ext uri="{FF2B5EF4-FFF2-40B4-BE49-F238E27FC236}">
                <a16:creationId xmlns:a16="http://schemas.microsoft.com/office/drawing/2014/main" id="{21DE63D8-187B-ED1A-399A-8E729131EE08}"/>
              </a:ext>
            </a:extLst>
          </p:cNvPr>
          <p:cNvSpPr txBox="1"/>
          <p:nvPr/>
        </p:nvSpPr>
        <p:spPr>
          <a:xfrm>
            <a:off x="3743723" y="1302837"/>
            <a:ext cx="4704555" cy="461665"/>
          </a:xfrm>
          <a:prstGeom prst="rect">
            <a:avLst/>
          </a:prstGeom>
          <a:noFill/>
        </p:spPr>
        <p:txBody>
          <a:bodyPr wrap="square" rtlCol="0">
            <a:spAutoFit/>
          </a:bodyPr>
          <a:lstStyle/>
          <a:p>
            <a:pPr algn="ctr"/>
            <a:r>
              <a:rPr lang="en-US" sz="2400">
                <a:solidFill>
                  <a:srgbClr val="8FAADC"/>
                </a:solidFill>
                <a:latin typeface="Google Sans" panose="020B0503030502040204" pitchFamily="34" charset="0"/>
              </a:rPr>
              <a:t>How is </a:t>
            </a:r>
            <a:r>
              <a:rPr lang="en-US" sz="2400" b="1">
                <a:solidFill>
                  <a:srgbClr val="2F5597"/>
                </a:solidFill>
                <a:latin typeface="Google Sans" panose="020B0503030502040204" pitchFamily="34" charset="0"/>
              </a:rPr>
              <a:t>data</a:t>
            </a:r>
            <a:r>
              <a:rPr lang="en-US" sz="2400">
                <a:solidFill>
                  <a:srgbClr val="2F5597"/>
                </a:solidFill>
                <a:latin typeface="Google Sans" panose="020B0503030502040204" pitchFamily="34" charset="0"/>
              </a:rPr>
              <a:t> </a:t>
            </a:r>
            <a:r>
              <a:rPr lang="en-US" sz="2400">
                <a:solidFill>
                  <a:srgbClr val="8FAADC"/>
                </a:solidFill>
                <a:latin typeface="Google Sans" panose="020B0503030502040204" pitchFamily="34" charset="0"/>
              </a:rPr>
              <a:t>converted?</a:t>
            </a:r>
          </a:p>
        </p:txBody>
      </p:sp>
    </p:spTree>
    <p:extLst>
      <p:ext uri="{BB962C8B-B14F-4D97-AF65-F5344CB8AC3E}">
        <p14:creationId xmlns:p14="http://schemas.microsoft.com/office/powerpoint/2010/main" val="418754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126277" y="2644170"/>
            <a:ext cx="593944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999411"/>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4505337"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569175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4403616"/>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7562017"/>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
        <p:nvSpPr>
          <p:cNvPr id="4" name="TextBox 3">
            <a:extLst>
              <a:ext uri="{FF2B5EF4-FFF2-40B4-BE49-F238E27FC236}">
                <a16:creationId xmlns:a16="http://schemas.microsoft.com/office/drawing/2014/main" id="{B3FE96B9-C2FF-6A29-991C-AE5E3613D7E3}"/>
              </a:ext>
            </a:extLst>
          </p:cNvPr>
          <p:cNvSpPr txBox="1"/>
          <p:nvPr/>
        </p:nvSpPr>
        <p:spPr>
          <a:xfrm>
            <a:off x="3524623" y="6858000"/>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 &amp; Adjust</a:t>
            </a: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12" name="cover above below">
            <a:extLst>
              <a:ext uri="{FF2B5EF4-FFF2-40B4-BE49-F238E27FC236}">
                <a16:creationId xmlns:a16="http://schemas.microsoft.com/office/drawing/2014/main" id="{65DC99B4-D89F-1CF3-AD52-48FD37F7372E}"/>
              </a:ext>
            </a:extLst>
          </p:cNvPr>
          <p:cNvSpPr/>
          <p:nvPr/>
        </p:nvSpPr>
        <p:spPr>
          <a:xfrm>
            <a:off x="4046689"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3" name="TextBox 2">
            <a:extLst>
              <a:ext uri="{FF2B5EF4-FFF2-40B4-BE49-F238E27FC236}">
                <a16:creationId xmlns:a16="http://schemas.microsoft.com/office/drawing/2014/main" id="{A7F2B4A0-FBF6-C350-DE80-809352F6BFFA}"/>
              </a:ext>
            </a:extLst>
          </p:cNvPr>
          <p:cNvSpPr txBox="1"/>
          <p:nvPr/>
        </p:nvSpPr>
        <p:spPr>
          <a:xfrm>
            <a:off x="815377" y="263977"/>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14" name="TextBox 13">
            <a:extLst>
              <a:ext uri="{FF2B5EF4-FFF2-40B4-BE49-F238E27FC236}">
                <a16:creationId xmlns:a16="http://schemas.microsoft.com/office/drawing/2014/main" id="{1D17701A-0808-2AD6-9D64-45C000CD7867}"/>
              </a:ext>
            </a:extLst>
          </p:cNvPr>
          <p:cNvSpPr txBox="1"/>
          <p:nvPr/>
        </p:nvSpPr>
        <p:spPr>
          <a:xfrm>
            <a:off x="2574471" y="2828836"/>
            <a:ext cx="7043058" cy="120032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7200">
                <a:latin typeface="MuseoModerno" pitchFamily="2" charset="0"/>
              </a:rPr>
              <a:t>notesssss</a:t>
            </a:r>
          </a:p>
        </p:txBody>
      </p:sp>
    </p:spTree>
    <p:extLst>
      <p:ext uri="{BB962C8B-B14F-4D97-AF65-F5344CB8AC3E}">
        <p14:creationId xmlns:p14="http://schemas.microsoft.com/office/powerpoint/2010/main" val="499523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advTm="0">
        <p159:morph option="byObject"/>
      </p:transition>
    </mc:Choice>
    <mc:Fallback>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049586" y="2644170"/>
            <a:ext cx="10092828" cy="1323439"/>
          </a:xfrm>
          <a:prstGeom prst="rect">
            <a:avLst/>
          </a:prstGeom>
          <a:noFill/>
        </p:spPr>
        <p:txBody>
          <a:bodyPr wrap="none" rtlCol="0">
            <a:spAutoFit/>
          </a:bodyPr>
          <a:lstStyle/>
          <a:p>
            <a:r>
              <a:rPr lang="en-US" sz="8000" b="1">
                <a:solidFill>
                  <a:srgbClr val="262626"/>
                </a:solidFill>
                <a:latin typeface="VNF-Futura" panose="02000503000000020004" pitchFamily="2" charset="0"/>
              </a:rPr>
              <a:t>5. Experiment &amp; Adjust</a:t>
            </a:r>
          </a:p>
        </p:txBody>
      </p:sp>
    </p:spTree>
    <p:extLst>
      <p:ext uri="{BB962C8B-B14F-4D97-AF65-F5344CB8AC3E}">
        <p14:creationId xmlns:p14="http://schemas.microsoft.com/office/powerpoint/2010/main" val="2255356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 &amp; Adjust</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2400300" y="1504955"/>
            <a:ext cx="7391400"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We launched a website testing with a </a:t>
            </a:r>
            <a:r>
              <a:rPr lang="en-US" b="1">
                <a:solidFill>
                  <a:srgbClr val="2F5597"/>
                </a:solidFill>
              </a:rPr>
              <a:t>small group of students, parents with children </a:t>
            </a:r>
            <a:r>
              <a:rPr lang="en-US"/>
              <a:t>in grade 9 in Thu Duc City</a:t>
            </a:r>
          </a:p>
        </p:txBody>
      </p:sp>
      <p:pic>
        <p:nvPicPr>
          <p:cNvPr id="1026" name="Picture 2" descr="Biểu đồ câu trả lời của biểu mẫu. Tên câu hỏi: 7.  Theo bạn, điểm mới của website so với những website khác trong việc tra cứu điểm chuẩn Tuyển sinh 10 là gì?. Số lượng câu trả lời: 80 câu trả lời.">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776" y="2879643"/>
            <a:ext cx="5414448" cy="274320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030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 &amp; Adjust</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2400300" y="1504955"/>
            <a:ext cx="7391400"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We launched a website testing with a </a:t>
            </a:r>
            <a:r>
              <a:rPr lang="en-US" b="1">
                <a:solidFill>
                  <a:srgbClr val="2F5597"/>
                </a:solidFill>
              </a:rPr>
              <a:t>small group of students, parents with children </a:t>
            </a:r>
            <a:r>
              <a:rPr lang="en-US"/>
              <a:t>in grade 9 in Thu Duc City</a:t>
            </a:r>
          </a:p>
        </p:txBody>
      </p:sp>
      <p:pic>
        <p:nvPicPr>
          <p:cNvPr id="1026" name="Picture 2">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393056" y="2879643"/>
            <a:ext cx="5405887" cy="274320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905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 &amp; Adjust</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3511249" y="2561102"/>
            <a:ext cx="683038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l"/>
            <a:r>
              <a:rPr lang="en-US"/>
              <a:t>- More Updates to the </a:t>
            </a:r>
            <a:r>
              <a:rPr lang="en-US" b="1">
                <a:solidFill>
                  <a:srgbClr val="EC4235"/>
                </a:solidFill>
              </a:rPr>
              <a:t>2022</a:t>
            </a:r>
            <a:r>
              <a:rPr lang="en-US"/>
              <a:t> </a:t>
            </a:r>
            <a:r>
              <a:rPr lang="en-US" b="1">
                <a:solidFill>
                  <a:srgbClr val="2F5597"/>
                </a:solidFill>
              </a:rPr>
              <a:t>Admission Benchmarks Data</a:t>
            </a:r>
            <a:endParaRPr lang="en-US"/>
          </a:p>
        </p:txBody>
      </p:sp>
      <p:sp>
        <p:nvSpPr>
          <p:cNvPr id="2" name="TextBox 1">
            <a:extLst>
              <a:ext uri="{FF2B5EF4-FFF2-40B4-BE49-F238E27FC236}">
                <a16:creationId xmlns:a16="http://schemas.microsoft.com/office/drawing/2014/main" id="{0BAE9F80-DD2D-872F-117D-82D35297541C}"/>
              </a:ext>
            </a:extLst>
          </p:cNvPr>
          <p:cNvSpPr txBox="1"/>
          <p:nvPr/>
        </p:nvSpPr>
        <p:spPr>
          <a:xfrm>
            <a:off x="3511249" y="3662840"/>
            <a:ext cx="6830386"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l"/>
            <a:r>
              <a:rPr lang="en-US"/>
              <a:t>- Buy a </a:t>
            </a:r>
            <a:r>
              <a:rPr lang="en-US" b="1">
                <a:solidFill>
                  <a:srgbClr val="2F5597"/>
                </a:solidFill>
              </a:rPr>
              <a:t>domain name </a:t>
            </a:r>
            <a:r>
              <a:rPr lang="en-US"/>
              <a:t>&amp; </a:t>
            </a:r>
            <a:r>
              <a:rPr lang="en-US" b="1">
                <a:solidFill>
                  <a:srgbClr val="2F5597"/>
                </a:solidFill>
              </a:rPr>
              <a:t>stable hosting service </a:t>
            </a:r>
            <a:r>
              <a:rPr lang="en-US"/>
              <a:t>to maintain the operation of the website for a long time</a:t>
            </a:r>
          </a:p>
        </p:txBody>
      </p:sp>
      <p:sp useBgFill="1">
        <p:nvSpPr>
          <p:cNvPr id="25" name="che trên">
            <a:extLst>
              <a:ext uri="{FF2B5EF4-FFF2-40B4-BE49-F238E27FC236}">
                <a16:creationId xmlns:a16="http://schemas.microsoft.com/office/drawing/2014/main" id="{2682E652-A454-276A-36A4-BC936DC1742F}"/>
              </a:ext>
            </a:extLst>
          </p:cNvPr>
          <p:cNvSpPr/>
          <p:nvPr/>
        </p:nvSpPr>
        <p:spPr>
          <a:xfrm>
            <a:off x="0" y="2960995"/>
            <a:ext cx="3748873" cy="867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che dưới">
            <a:extLst>
              <a:ext uri="{FF2B5EF4-FFF2-40B4-BE49-F238E27FC236}">
                <a16:creationId xmlns:a16="http://schemas.microsoft.com/office/drawing/2014/main" id="{15B7BDC8-6968-DD00-CAB0-96240013FEA8}"/>
              </a:ext>
            </a:extLst>
          </p:cNvPr>
          <p:cNvSpPr/>
          <p:nvPr/>
        </p:nvSpPr>
        <p:spPr>
          <a:xfrm>
            <a:off x="0" y="4152831"/>
            <a:ext cx="3748873" cy="867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logo trên">
            <a:extLst>
              <a:ext uri="{FF2B5EF4-FFF2-40B4-BE49-F238E27FC236}">
                <a16:creationId xmlns:a16="http://schemas.microsoft.com/office/drawing/2014/main" id="{16547CF8-5DDE-E120-8F64-6AD69123B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2162136" y="2391646"/>
            <a:ext cx="731520" cy="731520"/>
          </a:xfrm>
          <a:prstGeom prst="rect">
            <a:avLst/>
          </a:prstGeom>
        </p:spPr>
      </p:pic>
      <p:pic>
        <p:nvPicPr>
          <p:cNvPr id="23" name="logo dưới">
            <a:extLst>
              <a:ext uri="{FF2B5EF4-FFF2-40B4-BE49-F238E27FC236}">
                <a16:creationId xmlns:a16="http://schemas.microsoft.com/office/drawing/2014/main" id="{959D21F9-D8A6-28CD-8375-BB03F03453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62136" y="3651279"/>
            <a:ext cx="731520" cy="731520"/>
          </a:xfrm>
          <a:prstGeom prst="rect">
            <a:avLst/>
          </a:prstGeom>
        </p:spPr>
      </p:pic>
      <p:sp>
        <p:nvSpPr>
          <p:cNvPr id="8" name="TextBox 7">
            <a:extLst>
              <a:ext uri="{FF2B5EF4-FFF2-40B4-BE49-F238E27FC236}">
                <a16:creationId xmlns:a16="http://schemas.microsoft.com/office/drawing/2014/main" id="{865330DC-872E-E1D1-37BB-CB7C0C7FF5C1}"/>
              </a:ext>
            </a:extLst>
          </p:cNvPr>
          <p:cNvSpPr txBox="1"/>
          <p:nvPr/>
        </p:nvSpPr>
        <p:spPr>
          <a:xfrm>
            <a:off x="3524623" y="6858000"/>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Tree>
    <p:extLst>
      <p:ext uri="{BB962C8B-B14F-4D97-AF65-F5344CB8AC3E}">
        <p14:creationId xmlns:p14="http://schemas.microsoft.com/office/powerpoint/2010/main" val="4066357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8" presetClass="emph" presetSubtype="0" accel="50000" decel="50000" fill="hold" nodeType="withEffect">
                                  <p:stCondLst>
                                    <p:cond delay="0"/>
                                  </p:stCondLst>
                                  <p:childTnLst>
                                    <p:animRot by="5400000">
                                      <p:cBhvr>
                                        <p:cTn id="9" dur="500" fill="hold"/>
                                        <p:tgtEl>
                                          <p:spTgt spid="21"/>
                                        </p:tgtEl>
                                        <p:attrNameLst>
                                          <p:attrName>r</p:attrName>
                                        </p:attrNameLst>
                                      </p:cBhvr>
                                    </p:animRot>
                                  </p:childTnLst>
                                </p:cTn>
                              </p:par>
                            </p:childTnLst>
                          </p:cTn>
                        </p:par>
                        <p:par>
                          <p:cTn id="10" fill="hold">
                            <p:stCondLst>
                              <p:cond delay="500"/>
                            </p:stCondLst>
                            <p:childTnLst>
                              <p:par>
                                <p:cTn id="11" presetID="2" presetClass="entr" presetSubtype="8" accel="50000" decel="5000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 presetClass="entr" presetSubtype="8" accel="50000" decel="5000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049586" y="2644170"/>
            <a:ext cx="10088018" cy="1323439"/>
          </a:xfrm>
          <a:prstGeom prst="rect">
            <a:avLst/>
          </a:prstGeom>
          <a:noFill/>
        </p:spPr>
        <p:txBody>
          <a:bodyPr wrap="none" rtlCol="0">
            <a:spAutoFit/>
          </a:bodyPr>
          <a:lstStyle/>
          <a:p>
            <a:r>
              <a:rPr lang="en-US" sz="8000" b="1">
                <a:solidFill>
                  <a:srgbClr val="262626"/>
                </a:solidFill>
                <a:latin typeface="VNF-Futura" panose="02000503000000020004" pitchFamily="2" charset="0"/>
              </a:rPr>
              <a:t>6. Expenses &amp; Revenue</a:t>
            </a:r>
          </a:p>
        </p:txBody>
      </p:sp>
    </p:spTree>
    <p:extLst>
      <p:ext uri="{BB962C8B-B14F-4D97-AF65-F5344CB8AC3E}">
        <p14:creationId xmlns:p14="http://schemas.microsoft.com/office/powerpoint/2010/main" val="2933978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2400300" y="1359812"/>
            <a:ext cx="7391400" cy="492635"/>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400" b="1">
                <a:solidFill>
                  <a:srgbClr val="2F5597"/>
                </a:solidFill>
              </a:rPr>
              <a:t>How it works and charges:</a:t>
            </a:r>
          </a:p>
        </p:txBody>
      </p:sp>
      <p:sp>
        <p:nvSpPr>
          <p:cNvPr id="34" name="Free-form: Shape 33">
            <a:extLst>
              <a:ext uri="{FF2B5EF4-FFF2-40B4-BE49-F238E27FC236}">
                <a16:creationId xmlns:a16="http://schemas.microsoft.com/office/drawing/2014/main" id="{006E9233-DF04-C940-20A3-89A6E3A131FE}"/>
              </a:ext>
            </a:extLst>
          </p:cNvPr>
          <p:cNvSpPr/>
          <p:nvPr/>
        </p:nvSpPr>
        <p:spPr>
          <a:xfrm>
            <a:off x="1637504" y="3907342"/>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2">
                    <a:lumMod val="75000"/>
                  </a:schemeClr>
                </a:solidFill>
                <a:latin typeface="MuseoModerno" pitchFamily="2" charset="0"/>
              </a:rPr>
              <a:t>Details</a:t>
            </a:r>
          </a:p>
        </p:txBody>
      </p:sp>
      <p:sp>
        <p:nvSpPr>
          <p:cNvPr id="35" name="Free-form: Shape 34">
            <a:extLst>
              <a:ext uri="{FF2B5EF4-FFF2-40B4-BE49-F238E27FC236}">
                <a16:creationId xmlns:a16="http://schemas.microsoft.com/office/drawing/2014/main" id="{0947B4F3-1C65-CB05-4C60-CB68A58C3A92}"/>
              </a:ext>
            </a:extLst>
          </p:cNvPr>
          <p:cNvSpPr/>
          <p:nvPr/>
        </p:nvSpPr>
        <p:spPr>
          <a:xfrm>
            <a:off x="1637504" y="2866681"/>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2">
                    <a:lumMod val="75000"/>
                  </a:schemeClr>
                </a:solidFill>
                <a:latin typeface="MuseoModerno" pitchFamily="2" charset="0"/>
              </a:rPr>
              <a:t>Functions</a:t>
            </a:r>
            <a:endParaRPr lang="en-US" sz="2100" kern="1200" dirty="0">
              <a:solidFill>
                <a:schemeClr val="tx2">
                  <a:lumMod val="75000"/>
                </a:schemeClr>
              </a:solidFill>
              <a:latin typeface="MuseoModerno" pitchFamily="2" charset="0"/>
            </a:endParaRPr>
          </a:p>
        </p:txBody>
      </p:sp>
      <p:sp>
        <p:nvSpPr>
          <p:cNvPr id="41" name="Free-form: Shape 40">
            <a:extLst>
              <a:ext uri="{FF2B5EF4-FFF2-40B4-BE49-F238E27FC236}">
                <a16:creationId xmlns:a16="http://schemas.microsoft.com/office/drawing/2014/main" id="{3C8D025E-E291-65DA-F42C-5588F7CF635B}"/>
              </a:ext>
            </a:extLst>
          </p:cNvPr>
          <p:cNvSpPr/>
          <p:nvPr/>
        </p:nvSpPr>
        <p:spPr>
          <a:xfrm>
            <a:off x="3952626" y="2926201"/>
            <a:ext cx="918285" cy="595209"/>
          </a:xfrm>
          <a:custGeom>
            <a:avLst/>
            <a:gdLst>
              <a:gd name="connsiteX0" fmla="*/ 0 w 918285"/>
              <a:gd name="connsiteY0" fmla="*/ 59521 h 595209"/>
              <a:gd name="connsiteX1" fmla="*/ 59521 w 918285"/>
              <a:gd name="connsiteY1" fmla="*/ 0 h 595209"/>
              <a:gd name="connsiteX2" fmla="*/ 858764 w 918285"/>
              <a:gd name="connsiteY2" fmla="*/ 0 h 595209"/>
              <a:gd name="connsiteX3" fmla="*/ 918285 w 918285"/>
              <a:gd name="connsiteY3" fmla="*/ 59521 h 595209"/>
              <a:gd name="connsiteX4" fmla="*/ 918285 w 918285"/>
              <a:gd name="connsiteY4" fmla="*/ 535688 h 595209"/>
              <a:gd name="connsiteX5" fmla="*/ 858764 w 918285"/>
              <a:gd name="connsiteY5" fmla="*/ 595209 h 595209"/>
              <a:gd name="connsiteX6" fmla="*/ 59521 w 918285"/>
              <a:gd name="connsiteY6" fmla="*/ 595209 h 595209"/>
              <a:gd name="connsiteX7" fmla="*/ 0 w 918285"/>
              <a:gd name="connsiteY7" fmla="*/ 535688 h 595209"/>
              <a:gd name="connsiteX8" fmla="*/ 0 w 91828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285" h="595209">
                <a:moveTo>
                  <a:pt x="0" y="59521"/>
                </a:moveTo>
                <a:cubicBezTo>
                  <a:pt x="0" y="26648"/>
                  <a:pt x="26648" y="0"/>
                  <a:pt x="59521" y="0"/>
                </a:cubicBezTo>
                <a:lnTo>
                  <a:pt x="858764" y="0"/>
                </a:lnTo>
                <a:cubicBezTo>
                  <a:pt x="891637" y="0"/>
                  <a:pt x="918285" y="26648"/>
                  <a:pt x="918285" y="59521"/>
                </a:cubicBezTo>
                <a:lnTo>
                  <a:pt x="918285" y="535688"/>
                </a:lnTo>
                <a:cubicBezTo>
                  <a:pt x="918285" y="568561"/>
                  <a:pt x="891637" y="595209"/>
                  <a:pt x="85876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useoModerno" pitchFamily="2" charset="0"/>
              </a:rPr>
              <a:t>Search</a:t>
            </a:r>
          </a:p>
        </p:txBody>
      </p:sp>
      <p:sp>
        <p:nvSpPr>
          <p:cNvPr id="42" name="Free-form: Shape 41">
            <a:extLst>
              <a:ext uri="{FF2B5EF4-FFF2-40B4-BE49-F238E27FC236}">
                <a16:creationId xmlns:a16="http://schemas.microsoft.com/office/drawing/2014/main" id="{7C583096-DBB6-682D-CF40-D3DF36CB42A1}"/>
              </a:ext>
            </a:extLst>
          </p:cNvPr>
          <p:cNvSpPr/>
          <p:nvPr/>
        </p:nvSpPr>
        <p:spPr>
          <a:xfrm>
            <a:off x="4366048" y="3521411"/>
            <a:ext cx="91440" cy="445412"/>
          </a:xfrm>
          <a:custGeom>
            <a:avLst/>
            <a:gdLst/>
            <a:ahLst/>
            <a:cxnLst/>
            <a:rect l="0" t="0" r="0" b="0"/>
            <a:pathLst>
              <a:path>
                <a:moveTo>
                  <a:pt x="45720" y="0"/>
                </a:moveTo>
                <a:lnTo>
                  <a:pt x="4572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540D4A49-F2C6-B381-CD8B-3195773DAE22}"/>
              </a:ext>
            </a:extLst>
          </p:cNvPr>
          <p:cNvSpPr/>
          <p:nvPr/>
        </p:nvSpPr>
        <p:spPr>
          <a:xfrm>
            <a:off x="3965361" y="3966823"/>
            <a:ext cx="892813" cy="595209"/>
          </a:xfrm>
          <a:custGeom>
            <a:avLst/>
            <a:gdLst>
              <a:gd name="connsiteX0" fmla="*/ 0 w 892813"/>
              <a:gd name="connsiteY0" fmla="*/ 59521 h 595209"/>
              <a:gd name="connsiteX1" fmla="*/ 59521 w 892813"/>
              <a:gd name="connsiteY1" fmla="*/ 0 h 595209"/>
              <a:gd name="connsiteX2" fmla="*/ 833292 w 892813"/>
              <a:gd name="connsiteY2" fmla="*/ 0 h 595209"/>
              <a:gd name="connsiteX3" fmla="*/ 892813 w 892813"/>
              <a:gd name="connsiteY3" fmla="*/ 59521 h 595209"/>
              <a:gd name="connsiteX4" fmla="*/ 892813 w 892813"/>
              <a:gd name="connsiteY4" fmla="*/ 535688 h 595209"/>
              <a:gd name="connsiteX5" fmla="*/ 833292 w 892813"/>
              <a:gd name="connsiteY5" fmla="*/ 595209 h 595209"/>
              <a:gd name="connsiteX6" fmla="*/ 59521 w 892813"/>
              <a:gd name="connsiteY6" fmla="*/ 595209 h 595209"/>
              <a:gd name="connsiteX7" fmla="*/ 0 w 892813"/>
              <a:gd name="connsiteY7" fmla="*/ 535688 h 595209"/>
              <a:gd name="connsiteX8" fmla="*/ 0 w 892813"/>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13" h="595209">
                <a:moveTo>
                  <a:pt x="0" y="59521"/>
                </a:moveTo>
                <a:cubicBezTo>
                  <a:pt x="0" y="26648"/>
                  <a:pt x="26648" y="0"/>
                  <a:pt x="59521" y="0"/>
                </a:cubicBezTo>
                <a:lnTo>
                  <a:pt x="833292" y="0"/>
                </a:lnTo>
                <a:cubicBezTo>
                  <a:pt x="866165" y="0"/>
                  <a:pt x="892813" y="26648"/>
                  <a:pt x="892813" y="59521"/>
                </a:cubicBezTo>
                <a:lnTo>
                  <a:pt x="892813" y="535688"/>
                </a:lnTo>
                <a:cubicBezTo>
                  <a:pt x="892813" y="568561"/>
                  <a:pt x="866165" y="595209"/>
                  <a:pt x="833292"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b="0" kern="1200">
                <a:latin typeface="MuseoModerno" pitchFamily="2" charset="0"/>
              </a:rPr>
              <a:t>Free</a:t>
            </a:r>
            <a:endParaRPr lang="en-US" sz="1400" b="0" kern="1200" dirty="0">
              <a:latin typeface="MuseoModerno" pitchFamily="2" charset="0"/>
            </a:endParaRPr>
          </a:p>
        </p:txBody>
      </p:sp>
      <p:sp>
        <p:nvSpPr>
          <p:cNvPr id="45" name="Free-form: Shape 44">
            <a:extLst>
              <a:ext uri="{FF2B5EF4-FFF2-40B4-BE49-F238E27FC236}">
                <a16:creationId xmlns:a16="http://schemas.microsoft.com/office/drawing/2014/main" id="{C9535F5F-818C-11C1-68C0-86A18DAAC0C1}"/>
              </a:ext>
            </a:extLst>
          </p:cNvPr>
          <p:cNvSpPr/>
          <p:nvPr/>
        </p:nvSpPr>
        <p:spPr>
          <a:xfrm>
            <a:off x="5232469" y="2926201"/>
            <a:ext cx="1115258" cy="595209"/>
          </a:xfrm>
          <a:custGeom>
            <a:avLst/>
            <a:gdLst>
              <a:gd name="connsiteX0" fmla="*/ 0 w 1115258"/>
              <a:gd name="connsiteY0" fmla="*/ 59521 h 595209"/>
              <a:gd name="connsiteX1" fmla="*/ 59521 w 1115258"/>
              <a:gd name="connsiteY1" fmla="*/ 0 h 595209"/>
              <a:gd name="connsiteX2" fmla="*/ 1055737 w 1115258"/>
              <a:gd name="connsiteY2" fmla="*/ 0 h 595209"/>
              <a:gd name="connsiteX3" fmla="*/ 1115258 w 1115258"/>
              <a:gd name="connsiteY3" fmla="*/ 59521 h 595209"/>
              <a:gd name="connsiteX4" fmla="*/ 1115258 w 1115258"/>
              <a:gd name="connsiteY4" fmla="*/ 535688 h 595209"/>
              <a:gd name="connsiteX5" fmla="*/ 1055737 w 1115258"/>
              <a:gd name="connsiteY5" fmla="*/ 595209 h 595209"/>
              <a:gd name="connsiteX6" fmla="*/ 59521 w 1115258"/>
              <a:gd name="connsiteY6" fmla="*/ 595209 h 595209"/>
              <a:gd name="connsiteX7" fmla="*/ 0 w 1115258"/>
              <a:gd name="connsiteY7" fmla="*/ 535688 h 595209"/>
              <a:gd name="connsiteX8" fmla="*/ 0 w 1115258"/>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258" h="595209">
                <a:moveTo>
                  <a:pt x="0" y="59521"/>
                </a:moveTo>
                <a:cubicBezTo>
                  <a:pt x="0" y="26648"/>
                  <a:pt x="26648" y="0"/>
                  <a:pt x="59521" y="0"/>
                </a:cubicBezTo>
                <a:lnTo>
                  <a:pt x="1055737" y="0"/>
                </a:lnTo>
                <a:cubicBezTo>
                  <a:pt x="1088610" y="0"/>
                  <a:pt x="1115258" y="26648"/>
                  <a:pt x="1115258" y="59521"/>
                </a:cubicBezTo>
                <a:lnTo>
                  <a:pt x="1115258" y="535688"/>
                </a:lnTo>
                <a:cubicBezTo>
                  <a:pt x="1115258" y="568561"/>
                  <a:pt x="1088610" y="595209"/>
                  <a:pt x="1055737"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Analysis</a:t>
            </a:r>
            <a:endParaRPr lang="en-US" sz="1600" kern="1200" dirty="0">
              <a:latin typeface="MuseoModerno" pitchFamily="2" charset="0"/>
            </a:endParaRPr>
          </a:p>
        </p:txBody>
      </p:sp>
      <p:sp>
        <p:nvSpPr>
          <p:cNvPr id="46" name="Free-form: Shape 45">
            <a:extLst>
              <a:ext uri="{FF2B5EF4-FFF2-40B4-BE49-F238E27FC236}">
                <a16:creationId xmlns:a16="http://schemas.microsoft.com/office/drawing/2014/main" id="{CB16C87D-1671-F62B-46B0-67E3523C77B5}"/>
              </a:ext>
            </a:extLst>
          </p:cNvPr>
          <p:cNvSpPr/>
          <p:nvPr/>
        </p:nvSpPr>
        <p:spPr>
          <a:xfrm>
            <a:off x="5790099" y="3521411"/>
            <a:ext cx="357589" cy="445412"/>
          </a:xfrm>
          <a:custGeom>
            <a:avLst/>
            <a:gdLst/>
            <a:ahLst/>
            <a:cxnLst/>
            <a:rect l="0" t="0" r="0" b="0"/>
            <a:pathLst>
              <a:path>
                <a:moveTo>
                  <a:pt x="0" y="0"/>
                </a:moveTo>
                <a:lnTo>
                  <a:pt x="0" y="222706"/>
                </a:lnTo>
                <a:lnTo>
                  <a:pt x="357589" y="222706"/>
                </a:lnTo>
                <a:lnTo>
                  <a:pt x="357589"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CA9024E7-5C11-B803-2E57-27BA8A73246B}"/>
              </a:ext>
            </a:extLst>
          </p:cNvPr>
          <p:cNvSpPr/>
          <p:nvPr/>
        </p:nvSpPr>
        <p:spPr>
          <a:xfrm>
            <a:off x="5290199" y="3966823"/>
            <a:ext cx="1714979" cy="595209"/>
          </a:xfrm>
          <a:custGeom>
            <a:avLst/>
            <a:gdLst>
              <a:gd name="connsiteX0" fmla="*/ 0 w 1714979"/>
              <a:gd name="connsiteY0" fmla="*/ 59521 h 595209"/>
              <a:gd name="connsiteX1" fmla="*/ 59521 w 1714979"/>
              <a:gd name="connsiteY1" fmla="*/ 0 h 595209"/>
              <a:gd name="connsiteX2" fmla="*/ 1655458 w 1714979"/>
              <a:gd name="connsiteY2" fmla="*/ 0 h 595209"/>
              <a:gd name="connsiteX3" fmla="*/ 1714979 w 1714979"/>
              <a:gd name="connsiteY3" fmla="*/ 59521 h 595209"/>
              <a:gd name="connsiteX4" fmla="*/ 1714979 w 1714979"/>
              <a:gd name="connsiteY4" fmla="*/ 535688 h 595209"/>
              <a:gd name="connsiteX5" fmla="*/ 1655458 w 1714979"/>
              <a:gd name="connsiteY5" fmla="*/ 595209 h 595209"/>
              <a:gd name="connsiteX6" fmla="*/ 59521 w 1714979"/>
              <a:gd name="connsiteY6" fmla="*/ 595209 h 595209"/>
              <a:gd name="connsiteX7" fmla="*/ 0 w 1714979"/>
              <a:gd name="connsiteY7" fmla="*/ 535688 h 595209"/>
              <a:gd name="connsiteX8" fmla="*/ 0 w 1714979"/>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979" h="595209">
                <a:moveTo>
                  <a:pt x="0" y="59521"/>
                </a:moveTo>
                <a:cubicBezTo>
                  <a:pt x="0" y="26648"/>
                  <a:pt x="26648" y="0"/>
                  <a:pt x="59521" y="0"/>
                </a:cubicBezTo>
                <a:lnTo>
                  <a:pt x="1655458" y="0"/>
                </a:lnTo>
                <a:cubicBezTo>
                  <a:pt x="1688331" y="0"/>
                  <a:pt x="1714979" y="26648"/>
                  <a:pt x="1714979" y="59521"/>
                </a:cubicBezTo>
                <a:lnTo>
                  <a:pt x="1714979" y="535688"/>
                </a:lnTo>
                <a:cubicBezTo>
                  <a:pt x="1714979" y="568561"/>
                  <a:pt x="1688331" y="595209"/>
                  <a:pt x="1655458"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Free for first year</a:t>
            </a:r>
            <a:endParaRPr lang="en-US" sz="1400" kern="1200" dirty="0">
              <a:latin typeface="MuseoModerno" pitchFamily="2" charset="0"/>
            </a:endParaRPr>
          </a:p>
        </p:txBody>
      </p:sp>
      <p:sp>
        <p:nvSpPr>
          <p:cNvPr id="49" name="Free-form: Shape 48">
            <a:extLst>
              <a:ext uri="{FF2B5EF4-FFF2-40B4-BE49-F238E27FC236}">
                <a16:creationId xmlns:a16="http://schemas.microsoft.com/office/drawing/2014/main" id="{3B27263C-9DA1-D69B-8330-5A90805B1F8B}"/>
              </a:ext>
            </a:extLst>
          </p:cNvPr>
          <p:cNvSpPr/>
          <p:nvPr/>
        </p:nvSpPr>
        <p:spPr>
          <a:xfrm>
            <a:off x="6615572" y="2926201"/>
            <a:ext cx="983755" cy="595209"/>
          </a:xfrm>
          <a:custGeom>
            <a:avLst/>
            <a:gdLst>
              <a:gd name="connsiteX0" fmla="*/ 0 w 983755"/>
              <a:gd name="connsiteY0" fmla="*/ 59521 h 595209"/>
              <a:gd name="connsiteX1" fmla="*/ 59521 w 983755"/>
              <a:gd name="connsiteY1" fmla="*/ 0 h 595209"/>
              <a:gd name="connsiteX2" fmla="*/ 924234 w 983755"/>
              <a:gd name="connsiteY2" fmla="*/ 0 h 595209"/>
              <a:gd name="connsiteX3" fmla="*/ 983755 w 983755"/>
              <a:gd name="connsiteY3" fmla="*/ 59521 h 595209"/>
              <a:gd name="connsiteX4" fmla="*/ 983755 w 983755"/>
              <a:gd name="connsiteY4" fmla="*/ 535688 h 595209"/>
              <a:gd name="connsiteX5" fmla="*/ 924234 w 983755"/>
              <a:gd name="connsiteY5" fmla="*/ 595209 h 595209"/>
              <a:gd name="connsiteX6" fmla="*/ 59521 w 983755"/>
              <a:gd name="connsiteY6" fmla="*/ 595209 h 595209"/>
              <a:gd name="connsiteX7" fmla="*/ 0 w 983755"/>
              <a:gd name="connsiteY7" fmla="*/ 535688 h 595209"/>
              <a:gd name="connsiteX8" fmla="*/ 0 w 98375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755" h="595209">
                <a:moveTo>
                  <a:pt x="0" y="59521"/>
                </a:moveTo>
                <a:cubicBezTo>
                  <a:pt x="0" y="26648"/>
                  <a:pt x="26648" y="0"/>
                  <a:pt x="59521" y="0"/>
                </a:cubicBezTo>
                <a:lnTo>
                  <a:pt x="924234" y="0"/>
                </a:lnTo>
                <a:cubicBezTo>
                  <a:pt x="957107" y="0"/>
                  <a:pt x="983755" y="26648"/>
                  <a:pt x="983755" y="59521"/>
                </a:cubicBezTo>
                <a:lnTo>
                  <a:pt x="983755" y="535688"/>
                </a:lnTo>
                <a:cubicBezTo>
                  <a:pt x="983755" y="568561"/>
                  <a:pt x="957107" y="595209"/>
                  <a:pt x="92423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Report</a:t>
            </a:r>
            <a:endParaRPr lang="en-US" sz="1600" kern="1200" dirty="0">
              <a:latin typeface="MuseoModerno" pitchFamily="2" charset="0"/>
            </a:endParaRPr>
          </a:p>
        </p:txBody>
      </p:sp>
      <p:sp>
        <p:nvSpPr>
          <p:cNvPr id="51" name="Free-form: Shape 50">
            <a:extLst>
              <a:ext uri="{FF2B5EF4-FFF2-40B4-BE49-F238E27FC236}">
                <a16:creationId xmlns:a16="http://schemas.microsoft.com/office/drawing/2014/main" id="{F4799C73-16F9-3926-6205-ED681ED56B15}"/>
              </a:ext>
            </a:extLst>
          </p:cNvPr>
          <p:cNvSpPr/>
          <p:nvPr/>
        </p:nvSpPr>
        <p:spPr>
          <a:xfrm>
            <a:off x="7867172" y="2926201"/>
            <a:ext cx="2142940" cy="595209"/>
          </a:xfrm>
          <a:custGeom>
            <a:avLst/>
            <a:gdLst>
              <a:gd name="connsiteX0" fmla="*/ 0 w 2142940"/>
              <a:gd name="connsiteY0" fmla="*/ 59521 h 595209"/>
              <a:gd name="connsiteX1" fmla="*/ 59521 w 2142940"/>
              <a:gd name="connsiteY1" fmla="*/ 0 h 595209"/>
              <a:gd name="connsiteX2" fmla="*/ 2083419 w 2142940"/>
              <a:gd name="connsiteY2" fmla="*/ 0 h 595209"/>
              <a:gd name="connsiteX3" fmla="*/ 2142940 w 2142940"/>
              <a:gd name="connsiteY3" fmla="*/ 59521 h 595209"/>
              <a:gd name="connsiteX4" fmla="*/ 2142940 w 2142940"/>
              <a:gd name="connsiteY4" fmla="*/ 535688 h 595209"/>
              <a:gd name="connsiteX5" fmla="*/ 2083419 w 2142940"/>
              <a:gd name="connsiteY5" fmla="*/ 595209 h 595209"/>
              <a:gd name="connsiteX6" fmla="*/ 59521 w 2142940"/>
              <a:gd name="connsiteY6" fmla="*/ 595209 h 595209"/>
              <a:gd name="connsiteX7" fmla="*/ 0 w 2142940"/>
              <a:gd name="connsiteY7" fmla="*/ 535688 h 595209"/>
              <a:gd name="connsiteX8" fmla="*/ 0 w 2142940"/>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40" h="595209">
                <a:moveTo>
                  <a:pt x="0" y="59521"/>
                </a:moveTo>
                <a:cubicBezTo>
                  <a:pt x="0" y="26648"/>
                  <a:pt x="26648" y="0"/>
                  <a:pt x="59521" y="0"/>
                </a:cubicBezTo>
                <a:lnTo>
                  <a:pt x="2083419" y="0"/>
                </a:lnTo>
                <a:cubicBezTo>
                  <a:pt x="2116292" y="0"/>
                  <a:pt x="2142940" y="26648"/>
                  <a:pt x="2142940" y="59521"/>
                </a:cubicBezTo>
                <a:lnTo>
                  <a:pt x="2142940" y="535688"/>
                </a:lnTo>
                <a:cubicBezTo>
                  <a:pt x="2142940" y="568561"/>
                  <a:pt x="2116292" y="595209"/>
                  <a:pt x="2083419"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Suggestion</a:t>
            </a:r>
            <a:endParaRPr lang="en-US" sz="1600" kern="1200" dirty="0">
              <a:latin typeface="MuseoModerno" pitchFamily="2" charset="0"/>
            </a:endParaRPr>
          </a:p>
        </p:txBody>
      </p:sp>
      <p:sp>
        <p:nvSpPr>
          <p:cNvPr id="52" name="Free-form: Shape 51">
            <a:extLst>
              <a:ext uri="{FF2B5EF4-FFF2-40B4-BE49-F238E27FC236}">
                <a16:creationId xmlns:a16="http://schemas.microsoft.com/office/drawing/2014/main" id="{D6A1D000-07E8-60C0-B53C-85F7A4732B5B}"/>
              </a:ext>
            </a:extLst>
          </p:cNvPr>
          <p:cNvSpPr/>
          <p:nvPr/>
        </p:nvSpPr>
        <p:spPr>
          <a:xfrm>
            <a:off x="8601355" y="3521411"/>
            <a:ext cx="337287" cy="445412"/>
          </a:xfrm>
          <a:custGeom>
            <a:avLst/>
            <a:gdLst/>
            <a:ahLst/>
            <a:cxnLst/>
            <a:rect l="0" t="0" r="0" b="0"/>
            <a:pathLst>
              <a:path>
                <a:moveTo>
                  <a:pt x="337287" y="0"/>
                </a:moveTo>
                <a:lnTo>
                  <a:pt x="337287" y="222706"/>
                </a:lnTo>
                <a:lnTo>
                  <a:pt x="0" y="222706"/>
                </a:lnTo>
                <a:lnTo>
                  <a:pt x="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Shape 52">
            <a:extLst>
              <a:ext uri="{FF2B5EF4-FFF2-40B4-BE49-F238E27FC236}">
                <a16:creationId xmlns:a16="http://schemas.microsoft.com/office/drawing/2014/main" id="{137C4D43-30B1-2BE1-0EFF-7EC95013AC6B}"/>
              </a:ext>
            </a:extLst>
          </p:cNvPr>
          <p:cNvSpPr/>
          <p:nvPr/>
        </p:nvSpPr>
        <p:spPr>
          <a:xfrm>
            <a:off x="7411006" y="3966823"/>
            <a:ext cx="2380696" cy="595209"/>
          </a:xfrm>
          <a:custGeom>
            <a:avLst/>
            <a:gdLst>
              <a:gd name="connsiteX0" fmla="*/ 0 w 2380696"/>
              <a:gd name="connsiteY0" fmla="*/ 59521 h 595209"/>
              <a:gd name="connsiteX1" fmla="*/ 59521 w 2380696"/>
              <a:gd name="connsiteY1" fmla="*/ 0 h 595209"/>
              <a:gd name="connsiteX2" fmla="*/ 2321175 w 2380696"/>
              <a:gd name="connsiteY2" fmla="*/ 0 h 595209"/>
              <a:gd name="connsiteX3" fmla="*/ 2380696 w 2380696"/>
              <a:gd name="connsiteY3" fmla="*/ 59521 h 595209"/>
              <a:gd name="connsiteX4" fmla="*/ 2380696 w 2380696"/>
              <a:gd name="connsiteY4" fmla="*/ 535688 h 595209"/>
              <a:gd name="connsiteX5" fmla="*/ 2321175 w 2380696"/>
              <a:gd name="connsiteY5" fmla="*/ 595209 h 595209"/>
              <a:gd name="connsiteX6" fmla="*/ 59521 w 2380696"/>
              <a:gd name="connsiteY6" fmla="*/ 595209 h 595209"/>
              <a:gd name="connsiteX7" fmla="*/ 0 w 2380696"/>
              <a:gd name="connsiteY7" fmla="*/ 535688 h 595209"/>
              <a:gd name="connsiteX8" fmla="*/ 0 w 2380696"/>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0696" h="595209">
                <a:moveTo>
                  <a:pt x="0" y="59521"/>
                </a:moveTo>
                <a:cubicBezTo>
                  <a:pt x="0" y="26648"/>
                  <a:pt x="26648" y="0"/>
                  <a:pt x="59521" y="0"/>
                </a:cubicBezTo>
                <a:lnTo>
                  <a:pt x="2321175" y="0"/>
                </a:lnTo>
                <a:cubicBezTo>
                  <a:pt x="2354048" y="0"/>
                  <a:pt x="2380696" y="26648"/>
                  <a:pt x="2380696" y="59521"/>
                </a:cubicBezTo>
                <a:lnTo>
                  <a:pt x="2380696" y="535688"/>
                </a:lnTo>
                <a:cubicBezTo>
                  <a:pt x="2380696" y="568561"/>
                  <a:pt x="2354048" y="595209"/>
                  <a:pt x="2321175"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Charge in Mar, Apr, May</a:t>
            </a:r>
            <a:endParaRPr lang="en-US" sz="1400" kern="1200" dirty="0">
              <a:latin typeface="MuseoModerno" pitchFamily="2" charset="0"/>
            </a:endParaRPr>
          </a:p>
        </p:txBody>
      </p:sp>
      <p:cxnSp>
        <p:nvCxnSpPr>
          <p:cNvPr id="55" name="Straight Connector 54">
            <a:extLst>
              <a:ext uri="{FF2B5EF4-FFF2-40B4-BE49-F238E27FC236}">
                <a16:creationId xmlns:a16="http://schemas.microsoft.com/office/drawing/2014/main" id="{4A0504BD-8B75-219E-EF8C-8CE93196F782}"/>
              </a:ext>
            </a:extLst>
          </p:cNvPr>
          <p:cNvCxnSpPr/>
          <p:nvPr/>
        </p:nvCxnSpPr>
        <p:spPr>
          <a:xfrm>
            <a:off x="6096000" y="3744540"/>
            <a:ext cx="2505355" cy="0"/>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Tree>
    <p:extLst>
      <p:ext uri="{BB962C8B-B14F-4D97-AF65-F5344CB8AC3E}">
        <p14:creationId xmlns:p14="http://schemas.microsoft.com/office/powerpoint/2010/main" val="2005722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300"/>
                                        <p:tgtEl>
                                          <p:spTgt spid="34"/>
                                        </p:tgtEl>
                                      </p:cBhvr>
                                    </p:animEffect>
                                  </p:childTnLst>
                                </p:cTn>
                              </p:par>
                            </p:childTnLst>
                          </p:cTn>
                        </p:par>
                        <p:par>
                          <p:cTn id="11" fill="hold">
                            <p:stCondLst>
                              <p:cond delay="3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300"/>
                                        <p:tgtEl>
                                          <p:spTgt spid="41"/>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300"/>
                                        <p:tgtEl>
                                          <p:spTgt spid="4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300"/>
                                        <p:tgtEl>
                                          <p:spTgt spid="49"/>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300"/>
                                        <p:tgtEl>
                                          <p:spTgt spid="42"/>
                                        </p:tgtEl>
                                      </p:cBhvr>
                                    </p:animEffect>
                                  </p:childTnLst>
                                </p:cTn>
                              </p:par>
                            </p:childTnLst>
                          </p:cTn>
                        </p:par>
                        <p:par>
                          <p:cTn id="29" fill="hold">
                            <p:stCondLst>
                              <p:cond delay="300"/>
                            </p:stCondLst>
                            <p:childTnLst>
                              <p:par>
                                <p:cTn id="30" presetID="10"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3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300"/>
                                        <p:tgtEl>
                                          <p:spTgt spid="52"/>
                                        </p:tgtEl>
                                      </p:cBhvr>
                                    </p:animEffect>
                                  </p:childTnLst>
                                </p:cTn>
                              </p:par>
                              <p:par>
                                <p:cTn id="38" presetID="22" presetClass="entr" presetSubtype="1"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300"/>
                                        <p:tgtEl>
                                          <p:spTgt spid="46"/>
                                        </p:tgtEl>
                                      </p:cBhvr>
                                    </p:animEffect>
                                  </p:childTnLst>
                                </p:cTn>
                              </p:par>
                              <p:par>
                                <p:cTn id="41" presetID="10" presetClass="entr" presetSubtype="0" fill="hold" nodeType="withEffect">
                                  <p:stCondLst>
                                    <p:cond delay="13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130"/>
                                        <p:tgtEl>
                                          <p:spTgt spid="55"/>
                                        </p:tgtEl>
                                      </p:cBhvr>
                                    </p:animEffect>
                                  </p:childTnLst>
                                </p:cTn>
                              </p:par>
                              <p:par>
                                <p:cTn id="44" presetID="10" presetClass="entr" presetSubtype="0" fill="hold" grpId="0" nodeType="withEffect">
                                  <p:stCondLst>
                                    <p:cond delay="13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
                                        <p:tgtEl>
                                          <p:spTgt spid="47"/>
                                        </p:tgtEl>
                                      </p:cBhvr>
                                    </p:animEffect>
                                  </p:childTnLst>
                                </p:cTn>
                              </p:par>
                              <p:par>
                                <p:cTn id="47" presetID="10" presetClass="entr" presetSubtype="0" fill="hold" grpId="0" nodeType="withEffect">
                                  <p:stCondLst>
                                    <p:cond delay="13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3" grpId="0" animBg="1"/>
      <p:bldP spid="45" grpId="0" animBg="1"/>
      <p:bldP spid="47" grpId="0" animBg="1"/>
      <p:bldP spid="49" grpId="0" animBg="1"/>
      <p:bldP spid="51" grpId="0" animBg="1"/>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2132665" y="1359812"/>
            <a:ext cx="7926671" cy="91364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400" b="1">
                <a:solidFill>
                  <a:srgbClr val="2F5597"/>
                </a:solidFill>
              </a:rPr>
              <a:t>The basis of the number of students participating in the 10th-Grade Entrance Exam in HCMC</a:t>
            </a:r>
          </a:p>
        </p:txBody>
      </p:sp>
      <p:pic>
        <p:nvPicPr>
          <p:cNvPr id="6" name="Picture 2">
            <a:extLst>
              <a:ext uri="{FF2B5EF4-FFF2-40B4-BE49-F238E27FC236}">
                <a16:creationId xmlns:a16="http://schemas.microsoft.com/office/drawing/2014/main" id="{222550DC-6790-AF69-FCDD-91A45CF5D7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500563" y="2721135"/>
            <a:ext cx="3787094" cy="2407920"/>
          </a:xfrm>
          <a:prstGeom prst="rect">
            <a:avLst/>
          </a:prstGeom>
          <a:noFill/>
          <a:ln w="66675" cap="rnd">
            <a:gradFill>
              <a:gsLst>
                <a:gs pos="0">
                  <a:srgbClr val="2F5597"/>
                </a:gs>
                <a:gs pos="100000">
                  <a:srgbClr val="F09456"/>
                </a:gs>
              </a:gsLst>
              <a:lin ang="5400000" scaled="1"/>
            </a:gradFill>
          </a:ln>
        </p:spPr>
      </p:pic>
      <p:graphicFrame>
        <p:nvGraphicFramePr>
          <p:cNvPr id="2" name="Table 1">
            <a:extLst>
              <a:ext uri="{FF2B5EF4-FFF2-40B4-BE49-F238E27FC236}">
                <a16:creationId xmlns:a16="http://schemas.microsoft.com/office/drawing/2014/main" id="{09D8DB67-A14D-220E-12C0-BAB8A2E0D0D1}"/>
              </a:ext>
            </a:extLst>
          </p:cNvPr>
          <p:cNvGraphicFramePr>
            <a:graphicFrameLocks noGrp="1"/>
          </p:cNvGraphicFramePr>
          <p:nvPr>
            <p:extLst>
              <p:ext uri="{D42A27DB-BD31-4B8C-83A1-F6EECF244321}">
                <p14:modId xmlns:p14="http://schemas.microsoft.com/office/powerpoint/2010/main" val="1653094172"/>
              </p:ext>
            </p:extLst>
          </p:nvPr>
        </p:nvGraphicFramePr>
        <p:xfrm>
          <a:off x="4500562" y="2721134"/>
          <a:ext cx="3787095" cy="2407920"/>
        </p:xfrm>
        <a:graphic>
          <a:graphicData uri="http://schemas.openxmlformats.org/drawingml/2006/table">
            <a:tbl>
              <a:tblPr/>
              <a:tblGrid>
                <a:gridCol w="1865286">
                  <a:extLst>
                    <a:ext uri="{9D8B030D-6E8A-4147-A177-3AD203B41FA5}">
                      <a16:colId xmlns:a16="http://schemas.microsoft.com/office/drawing/2014/main" val="2453025974"/>
                    </a:ext>
                  </a:extLst>
                </a:gridCol>
                <a:gridCol w="1921809">
                  <a:extLst>
                    <a:ext uri="{9D8B030D-6E8A-4147-A177-3AD203B41FA5}">
                      <a16:colId xmlns:a16="http://schemas.microsoft.com/office/drawing/2014/main" val="3516950392"/>
                    </a:ext>
                  </a:extLst>
                </a:gridCol>
              </a:tblGrid>
              <a:tr h="190500">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SCHOOL YEAR</a:t>
                      </a:r>
                      <a:endParaRPr lang="en-US" sz="2800">
                        <a:solidFill>
                          <a:srgbClr val="2F5597"/>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ATTENDANTS</a:t>
                      </a:r>
                      <a:endParaRPr lang="en-US" sz="2800">
                        <a:solidFill>
                          <a:srgbClr val="2F5597"/>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14843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2017-2018</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73.769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8855726"/>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2018-2019</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86.881</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4301512"/>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2019-2020</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80.327</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8321721"/>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2020-2021</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81.269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240331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2021-2022</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83.324</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21613"/>
                  </a:ext>
                </a:extLst>
              </a:tr>
              <a:tr h="190500">
                <a:tc>
                  <a:txBody>
                    <a:bodyPr/>
                    <a:lstStyle/>
                    <a:p>
                      <a:pPr algn="ctr" rtl="0" fontAlgn="b">
                        <a:spcBef>
                          <a:spcPts val="0"/>
                        </a:spcBef>
                        <a:spcAft>
                          <a:spcPts val="0"/>
                        </a:spcAft>
                      </a:pPr>
                      <a:endParaRPr lang="en-US" sz="18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
                        <a:spcBef>
                          <a:spcPts val="0"/>
                        </a:spcBef>
                        <a:spcAft>
                          <a:spcPts val="0"/>
                        </a:spcAft>
                      </a:pPr>
                      <a:endParaRPr lang="en-US" sz="18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30468821"/>
                  </a:ext>
                </a:extLst>
              </a:tr>
            </a:tbl>
          </a:graphicData>
        </a:graphic>
      </p:graphicFrame>
      <p:sp>
        <p:nvSpPr>
          <p:cNvPr id="8" name="TextBox 7">
            <a:extLst>
              <a:ext uri="{FF2B5EF4-FFF2-40B4-BE49-F238E27FC236}">
                <a16:creationId xmlns:a16="http://schemas.microsoft.com/office/drawing/2014/main" id="{3E5AF308-C7C7-378A-F628-78EB95188740}"/>
              </a:ext>
            </a:extLst>
          </p:cNvPr>
          <p:cNvSpPr txBox="1"/>
          <p:nvPr/>
        </p:nvSpPr>
        <p:spPr>
          <a:xfrm>
            <a:off x="4739640" y="4759723"/>
            <a:ext cx="1379220" cy="369332"/>
          </a:xfrm>
          <a:prstGeom prst="rect">
            <a:avLst/>
          </a:prstGeom>
          <a:noFill/>
        </p:spPr>
        <p:txBody>
          <a:bodyPr wrap="square" rtlCol="0">
            <a:spAutoFit/>
          </a:bodyPr>
          <a:lstStyle/>
          <a:p>
            <a:pPr algn="ctr" rtl="0" fontAlgn="b">
              <a:spcBef>
                <a:spcPts val="0"/>
              </a:spcBef>
              <a:spcAft>
                <a:spcPts val="0"/>
              </a:spcAft>
            </a:pPr>
            <a:r>
              <a:rPr lang="en-US" sz="1800" b="1" i="0" u="none" strike="noStrike">
                <a:solidFill>
                  <a:srgbClr val="262626"/>
                </a:solidFill>
                <a:effectLst/>
                <a:latin typeface="Google Sans" panose="020B0503030502040204" pitchFamily="34" charset="0"/>
              </a:rPr>
              <a:t>AVERAGE</a:t>
            </a:r>
            <a:endParaRPr lang="en-US" sz="2800">
              <a:solidFill>
                <a:srgbClr val="262626"/>
              </a:solidFill>
              <a:effectLst/>
              <a:latin typeface="Google Sans" panose="020B0503030502040204" pitchFamily="34" charset="0"/>
            </a:endParaRPr>
          </a:p>
        </p:txBody>
      </p:sp>
      <p:sp>
        <p:nvSpPr>
          <p:cNvPr id="10" name="TextBox 9">
            <a:extLst>
              <a:ext uri="{FF2B5EF4-FFF2-40B4-BE49-F238E27FC236}">
                <a16:creationId xmlns:a16="http://schemas.microsoft.com/office/drawing/2014/main" id="{7E4D51D6-0F00-D10D-5E63-4A3DC919AC27}"/>
              </a:ext>
            </a:extLst>
          </p:cNvPr>
          <p:cNvSpPr txBox="1"/>
          <p:nvPr/>
        </p:nvSpPr>
        <p:spPr>
          <a:xfrm>
            <a:off x="6637020" y="4759723"/>
            <a:ext cx="1379220" cy="369332"/>
          </a:xfrm>
          <a:prstGeom prst="rect">
            <a:avLst/>
          </a:prstGeom>
          <a:noFill/>
        </p:spPr>
        <p:txBody>
          <a:bodyPr wrap="square" rtlCol="0">
            <a:spAutoFit/>
          </a:bodyPr>
          <a:lstStyle/>
          <a:p>
            <a:pPr algn="ctr" rtl="0" fontAlgn="b">
              <a:spcBef>
                <a:spcPts val="0"/>
              </a:spcBef>
              <a:spcAft>
                <a:spcPts val="0"/>
              </a:spcAft>
            </a:pPr>
            <a:r>
              <a:rPr lang="en-US" sz="1800" b="0" i="0" u="none" strike="noStrike">
                <a:solidFill>
                  <a:srgbClr val="262626"/>
                </a:solidFill>
                <a:effectLst/>
                <a:latin typeface="Google Sans" panose="020B0503030502040204" pitchFamily="34" charset="0"/>
              </a:rPr>
              <a:t>81.114</a:t>
            </a:r>
            <a:endParaRPr lang="en-US" sz="2800">
              <a:solidFill>
                <a:srgbClr val="262626"/>
              </a:solidFill>
              <a:effectLst/>
              <a:latin typeface="Google Sans" panose="020B0503030502040204" pitchFamily="34" charset="0"/>
            </a:endParaRPr>
          </a:p>
        </p:txBody>
      </p:sp>
    </p:spTree>
    <p:extLst>
      <p:ext uri="{BB962C8B-B14F-4D97-AF65-F5344CB8AC3E}">
        <p14:creationId xmlns:p14="http://schemas.microsoft.com/office/powerpoint/2010/main" val="159963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repeatCount="2000" accel="50000" decel="50000" fill="hold" grpId="1" nodeType="clickEffect">
                                  <p:stCondLst>
                                    <p:cond delay="0"/>
                                  </p:stCondLst>
                                  <p:childTnLst>
                                    <p:animClr clrSpc="rgb" dir="cw">
                                      <p:cBhvr override="childStyle">
                                        <p:cTn id="21" dur="300" fill="hold"/>
                                        <p:tgtEl>
                                          <p:spTgt spid="8"/>
                                        </p:tgtEl>
                                        <p:attrNameLst>
                                          <p:attrName>style.color</p:attrName>
                                        </p:attrNameLst>
                                      </p:cBhvr>
                                      <p:to>
                                        <a:srgbClr val="EC4235"/>
                                      </p:to>
                                    </p:animClr>
                                  </p:childTnLst>
                                </p:cTn>
                              </p:par>
                              <p:par>
                                <p:cTn id="22" presetID="3" presetClass="emph" presetSubtype="2" repeatCount="2000" accel="50000" decel="50000" fill="hold" grpId="1" nodeType="withEffect">
                                  <p:stCondLst>
                                    <p:cond delay="0"/>
                                  </p:stCondLst>
                                  <p:childTnLst>
                                    <p:animClr clrSpc="rgb" dir="cw">
                                      <p:cBhvr override="childStyle">
                                        <p:cTn id="23" dur="300" fill="hold"/>
                                        <p:tgtEl>
                                          <p:spTgt spid="10"/>
                                        </p:tgtEl>
                                        <p:attrNameLst>
                                          <p:attrName>style.color</p:attrName>
                                        </p:attrNameLst>
                                      </p:cBhvr>
                                      <p:to>
                                        <a:srgbClr val="EC423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9" name="TextBox 8">
            <a:extLst>
              <a:ext uri="{FF2B5EF4-FFF2-40B4-BE49-F238E27FC236}">
                <a16:creationId xmlns:a16="http://schemas.microsoft.com/office/drawing/2014/main" id="{A3D35E24-1594-3123-56F0-90CBF779B122}"/>
              </a:ext>
            </a:extLst>
          </p:cNvPr>
          <p:cNvSpPr txBox="1"/>
          <p:nvPr/>
        </p:nvSpPr>
        <p:spPr>
          <a:xfrm>
            <a:off x="2132665" y="1359812"/>
            <a:ext cx="7926671" cy="91364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400" b="1">
                <a:solidFill>
                  <a:srgbClr val="2F5597"/>
                </a:solidFill>
              </a:rPr>
              <a:t>The basis of the number of students participating in the 10th-Grade Entrance Exam in HCMC</a:t>
            </a:r>
          </a:p>
        </p:txBody>
      </p:sp>
      <p:pic>
        <p:nvPicPr>
          <p:cNvPr id="6" name="Picture 2">
            <a:extLst>
              <a:ext uri="{FF2B5EF4-FFF2-40B4-BE49-F238E27FC236}">
                <a16:creationId xmlns:a16="http://schemas.microsoft.com/office/drawing/2014/main" id="{222550DC-6790-AF69-FCDD-91A45CF5D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902825" y="7728050"/>
            <a:ext cx="3787094" cy="240792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6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ectangle 15">
            <a:extLst>
              <a:ext uri="{FF2B5EF4-FFF2-40B4-BE49-F238E27FC236}">
                <a16:creationId xmlns:a16="http://schemas.microsoft.com/office/drawing/2014/main" id="{5C844947-6F4F-F529-43D3-5A02A7350560}"/>
              </a:ext>
            </a:extLst>
          </p:cNvPr>
          <p:cNvSpPr/>
          <p:nvPr/>
        </p:nvSpPr>
        <p:spPr>
          <a:xfrm rot="13500000">
            <a:off x="4484036" y="3660255"/>
            <a:ext cx="1280160" cy="1280160"/>
          </a:xfrm>
          <a:prstGeom prst="rect">
            <a:avLst/>
          </a:prstGeom>
          <a:blipFill dpi="0" rotWithShape="0">
            <a:blip r:embed="rId3">
              <a:extLst>
                <a:ext uri="{BEBA8EAE-BF5A-486C-A8C5-ECC9F3942E4B}">
                  <a14:imgProps xmlns:a14="http://schemas.microsoft.com/office/drawing/2010/main">
                    <a14:imgLayer r:embed="rId4">
                      <a14:imgEffect>
                        <a14:saturation sat="105000"/>
                      </a14:imgEffect>
                      <a14:imgEffect>
                        <a14:brightnessContrast contrast="20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3" name="Rectangle 42">
            <a:extLst>
              <a:ext uri="{FF2B5EF4-FFF2-40B4-BE49-F238E27FC236}">
                <a16:creationId xmlns:a16="http://schemas.microsoft.com/office/drawing/2014/main" id="{209702C4-3CAA-C66B-8B6D-9979F56AAADD}"/>
              </a:ext>
            </a:extLst>
          </p:cNvPr>
          <p:cNvSpPr/>
          <p:nvPr/>
        </p:nvSpPr>
        <p:spPr>
          <a:xfrm rot="13500000">
            <a:off x="3513083" y="2689303"/>
            <a:ext cx="1280160" cy="1280160"/>
          </a:xfrm>
          <a:prstGeom prst="rect">
            <a:avLst/>
          </a:prstGeom>
          <a:blipFill dpi="0" rotWithShape="0">
            <a:blip r:embed="rId5"/>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9" name="Rectangle 48">
            <a:extLst>
              <a:ext uri="{FF2B5EF4-FFF2-40B4-BE49-F238E27FC236}">
                <a16:creationId xmlns:a16="http://schemas.microsoft.com/office/drawing/2014/main" id="{9C69D883-2759-96AE-11CC-7BAC0CD9603A}"/>
              </a:ext>
            </a:extLst>
          </p:cNvPr>
          <p:cNvSpPr/>
          <p:nvPr/>
        </p:nvSpPr>
        <p:spPr>
          <a:xfrm rot="8100000">
            <a:off x="5448039" y="2682352"/>
            <a:ext cx="1280160" cy="1280160"/>
          </a:xfrm>
          <a:prstGeom prst="rect">
            <a:avLst/>
          </a:prstGeom>
          <a:blipFill dpi="0" rotWithShape="0">
            <a:blip r:embed="rId6">
              <a:extLst>
                <a:ext uri="{BEBA8EAE-BF5A-486C-A8C5-ECC9F3942E4B}">
                  <a14:imgProps xmlns:a14="http://schemas.microsoft.com/office/drawing/2010/main">
                    <a14:imgLayer r:embed="rId7">
                      <a14:imgEffect>
                        <a14:saturation sat="105000"/>
                      </a14:imgEffect>
                      <a14:imgEffect>
                        <a14:brightnessContrast contrast="5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1" name="Rectangle 50">
            <a:extLst>
              <a:ext uri="{FF2B5EF4-FFF2-40B4-BE49-F238E27FC236}">
                <a16:creationId xmlns:a16="http://schemas.microsoft.com/office/drawing/2014/main" id="{1D7BF649-F889-694B-FEC2-C7BB281CA99B}"/>
              </a:ext>
            </a:extLst>
          </p:cNvPr>
          <p:cNvSpPr/>
          <p:nvPr/>
        </p:nvSpPr>
        <p:spPr>
          <a:xfrm rot="8100000">
            <a:off x="6427806" y="3658389"/>
            <a:ext cx="1280160" cy="1280160"/>
          </a:xfrm>
          <a:prstGeom prst="rect">
            <a:avLst/>
          </a:prstGeom>
          <a:blipFill dpi="0" rotWithShape="0">
            <a:blip r:embed="rId8"/>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3" name="Rectangle 52">
            <a:extLst>
              <a:ext uri="{FF2B5EF4-FFF2-40B4-BE49-F238E27FC236}">
                <a16:creationId xmlns:a16="http://schemas.microsoft.com/office/drawing/2014/main" id="{9753A71E-A777-74AA-3192-81E9460E8310}"/>
              </a:ext>
            </a:extLst>
          </p:cNvPr>
          <p:cNvSpPr/>
          <p:nvPr/>
        </p:nvSpPr>
        <p:spPr>
          <a:xfrm rot="8100000">
            <a:off x="7398756" y="2687438"/>
            <a:ext cx="1280160" cy="1280160"/>
          </a:xfrm>
          <a:prstGeom prst="rect">
            <a:avLst/>
          </a:prstGeom>
          <a:blipFill dpi="0" rotWithShape="0">
            <a:blip r:embed="rId9"/>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grpSp>
        <p:nvGrpSpPr>
          <p:cNvPr id="70" name="Group 69">
            <a:extLst>
              <a:ext uri="{FF2B5EF4-FFF2-40B4-BE49-F238E27FC236}">
                <a16:creationId xmlns:a16="http://schemas.microsoft.com/office/drawing/2014/main" id="{68803BB2-357A-3D8C-CCF8-FCA64C211A9F}"/>
              </a:ext>
            </a:extLst>
          </p:cNvPr>
          <p:cNvGrpSpPr/>
          <p:nvPr/>
        </p:nvGrpSpPr>
        <p:grpSpPr>
          <a:xfrm>
            <a:off x="4863130" y="1551253"/>
            <a:ext cx="2465740" cy="775650"/>
            <a:chOff x="4863130" y="508513"/>
            <a:chExt cx="2465740" cy="775650"/>
          </a:xfrm>
        </p:grpSpPr>
        <p:sp>
          <p:nvSpPr>
            <p:cNvPr id="55" name="TextBox 54">
              <a:extLst>
                <a:ext uri="{FF2B5EF4-FFF2-40B4-BE49-F238E27FC236}">
                  <a16:creationId xmlns:a16="http://schemas.microsoft.com/office/drawing/2014/main" id="{A62E2C28-2EFE-A2D4-3449-8F305BC6F450}"/>
                </a:ext>
              </a:extLst>
            </p:cNvPr>
            <p:cNvSpPr txBox="1"/>
            <p:nvPr/>
          </p:nvSpPr>
          <p:spPr>
            <a:xfrm>
              <a:off x="4863130" y="508513"/>
              <a:ext cx="246574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Thị Bích Hảo</a:t>
              </a:r>
            </a:p>
          </p:txBody>
        </p:sp>
        <p:sp>
          <p:nvSpPr>
            <p:cNvPr id="56" name="TextBox 55">
              <a:extLst>
                <a:ext uri="{FF2B5EF4-FFF2-40B4-BE49-F238E27FC236}">
                  <a16:creationId xmlns:a16="http://schemas.microsoft.com/office/drawing/2014/main" id="{94EB657A-BF88-5DE8-0BD8-1D36C66F9F3D}"/>
                </a:ext>
              </a:extLst>
            </p:cNvPr>
            <p:cNvSpPr txBox="1"/>
            <p:nvPr/>
          </p:nvSpPr>
          <p:spPr>
            <a:xfrm>
              <a:off x="5618947" y="914831"/>
              <a:ext cx="954107" cy="369332"/>
            </a:xfrm>
            <a:prstGeom prst="rect">
              <a:avLst/>
            </a:prstGeom>
            <a:noFill/>
          </p:spPr>
          <p:txBody>
            <a:bodyPr wrap="none" rtlCol="0">
              <a:spAutoFit/>
            </a:bodyPr>
            <a:lstStyle/>
            <a:p>
              <a:r>
                <a:rPr lang="en-US">
                  <a:latin typeface="Google Sans" panose="020B0503030502040204" pitchFamily="34" charset="0"/>
                </a:rPr>
                <a:t>Mentor</a:t>
              </a:r>
            </a:p>
          </p:txBody>
        </p:sp>
      </p:grpSp>
      <p:grpSp>
        <p:nvGrpSpPr>
          <p:cNvPr id="71" name="Group 70">
            <a:extLst>
              <a:ext uri="{FF2B5EF4-FFF2-40B4-BE49-F238E27FC236}">
                <a16:creationId xmlns:a16="http://schemas.microsoft.com/office/drawing/2014/main" id="{D9DBD40F-8EFD-4C2C-B4A3-E8614E82BC6B}"/>
              </a:ext>
            </a:extLst>
          </p:cNvPr>
          <p:cNvGrpSpPr/>
          <p:nvPr/>
        </p:nvGrpSpPr>
        <p:grpSpPr>
          <a:xfrm>
            <a:off x="883701" y="2993149"/>
            <a:ext cx="2239716" cy="775650"/>
            <a:chOff x="693459" y="2174968"/>
            <a:chExt cx="2239716" cy="775650"/>
          </a:xfrm>
        </p:grpSpPr>
        <p:sp>
          <p:nvSpPr>
            <p:cNvPr id="59" name="TextBox 58">
              <a:extLst>
                <a:ext uri="{FF2B5EF4-FFF2-40B4-BE49-F238E27FC236}">
                  <a16:creationId xmlns:a16="http://schemas.microsoft.com/office/drawing/2014/main" id="{93D9F999-EFE4-3A9F-F13D-7D2293CF83D9}"/>
                </a:ext>
              </a:extLst>
            </p:cNvPr>
            <p:cNvSpPr txBox="1"/>
            <p:nvPr/>
          </p:nvSpPr>
          <p:spPr>
            <a:xfrm>
              <a:off x="938719" y="2174968"/>
              <a:ext cx="1749197"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Tô Thành Long</a:t>
              </a:r>
            </a:p>
          </p:txBody>
        </p:sp>
        <p:sp>
          <p:nvSpPr>
            <p:cNvPr id="60" name="TextBox 59">
              <a:extLst>
                <a:ext uri="{FF2B5EF4-FFF2-40B4-BE49-F238E27FC236}">
                  <a16:creationId xmlns:a16="http://schemas.microsoft.com/office/drawing/2014/main" id="{481FE72E-45FC-1078-2953-2EE0215EC5DC}"/>
                </a:ext>
              </a:extLst>
            </p:cNvPr>
            <p:cNvSpPr txBox="1"/>
            <p:nvPr/>
          </p:nvSpPr>
          <p:spPr>
            <a:xfrm>
              <a:off x="693459" y="2581286"/>
              <a:ext cx="2239716" cy="369332"/>
            </a:xfrm>
            <a:prstGeom prst="rect">
              <a:avLst/>
            </a:prstGeom>
            <a:noFill/>
          </p:spPr>
          <p:txBody>
            <a:bodyPr wrap="none" rtlCol="0">
              <a:spAutoFit/>
            </a:bodyPr>
            <a:lstStyle/>
            <a:p>
              <a:r>
                <a:rPr lang="en-US">
                  <a:latin typeface="Google Sans" panose="020B0503030502040204" pitchFamily="34" charset="0"/>
                </a:rPr>
                <a:t>Leader &amp; Developer</a:t>
              </a:r>
            </a:p>
          </p:txBody>
        </p:sp>
      </p:grpSp>
      <p:grpSp>
        <p:nvGrpSpPr>
          <p:cNvPr id="69" name="Group 68">
            <a:extLst>
              <a:ext uri="{FF2B5EF4-FFF2-40B4-BE49-F238E27FC236}">
                <a16:creationId xmlns:a16="http://schemas.microsoft.com/office/drawing/2014/main" id="{2A05EE43-CF09-0329-D6A6-11A80DB4FF30}"/>
              </a:ext>
            </a:extLst>
          </p:cNvPr>
          <p:cNvGrpSpPr/>
          <p:nvPr/>
        </p:nvGrpSpPr>
        <p:grpSpPr>
          <a:xfrm>
            <a:off x="8170643" y="4501132"/>
            <a:ext cx="2706190" cy="775650"/>
            <a:chOff x="9242794" y="2216336"/>
            <a:chExt cx="2706190" cy="775650"/>
          </a:xfrm>
        </p:grpSpPr>
        <p:sp>
          <p:nvSpPr>
            <p:cNvPr id="61" name="TextBox 60">
              <a:extLst>
                <a:ext uri="{FF2B5EF4-FFF2-40B4-BE49-F238E27FC236}">
                  <a16:creationId xmlns:a16="http://schemas.microsoft.com/office/drawing/2014/main" id="{37DE31FF-932C-1AA8-0331-D041FB4933AC}"/>
                </a:ext>
              </a:extLst>
            </p:cNvPr>
            <p:cNvSpPr txBox="1"/>
            <p:nvPr/>
          </p:nvSpPr>
          <p:spPr>
            <a:xfrm>
              <a:off x="9242794" y="2216336"/>
              <a:ext cx="270619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Duy Minh</a:t>
              </a:r>
            </a:p>
          </p:txBody>
        </p:sp>
        <p:sp>
          <p:nvSpPr>
            <p:cNvPr id="62" name="TextBox 61">
              <a:extLst>
                <a:ext uri="{FF2B5EF4-FFF2-40B4-BE49-F238E27FC236}">
                  <a16:creationId xmlns:a16="http://schemas.microsoft.com/office/drawing/2014/main" id="{FBA9C892-D6DA-5A21-A140-A83270843CE7}"/>
                </a:ext>
              </a:extLst>
            </p:cNvPr>
            <p:cNvSpPr txBox="1"/>
            <p:nvPr/>
          </p:nvSpPr>
          <p:spPr>
            <a:xfrm>
              <a:off x="9446375" y="2622654"/>
              <a:ext cx="2299027" cy="369332"/>
            </a:xfrm>
            <a:prstGeom prst="rect">
              <a:avLst/>
            </a:prstGeom>
            <a:noFill/>
          </p:spPr>
          <p:txBody>
            <a:bodyPr wrap="none" rtlCol="0">
              <a:spAutoFit/>
            </a:bodyPr>
            <a:lstStyle/>
            <a:p>
              <a:r>
                <a:rPr lang="en-US">
                  <a:latin typeface="Google Sans" panose="020B0503030502040204" pitchFamily="34" charset="0"/>
                </a:rPr>
                <a:t>Reporter &amp; Designer</a:t>
              </a:r>
            </a:p>
          </p:txBody>
        </p:sp>
      </p:grpSp>
      <p:grpSp>
        <p:nvGrpSpPr>
          <p:cNvPr id="68" name="Group 67">
            <a:extLst>
              <a:ext uri="{FF2B5EF4-FFF2-40B4-BE49-F238E27FC236}">
                <a16:creationId xmlns:a16="http://schemas.microsoft.com/office/drawing/2014/main" id="{CE4B5DBC-2622-46FA-05F0-087EE627C924}"/>
              </a:ext>
            </a:extLst>
          </p:cNvPr>
          <p:cNvGrpSpPr/>
          <p:nvPr/>
        </p:nvGrpSpPr>
        <p:grpSpPr>
          <a:xfrm>
            <a:off x="9206143" y="2993149"/>
            <a:ext cx="2504212" cy="775650"/>
            <a:chOff x="8120973" y="3730234"/>
            <a:chExt cx="2504212" cy="775650"/>
          </a:xfrm>
        </p:grpSpPr>
        <p:sp>
          <p:nvSpPr>
            <p:cNvPr id="63" name="TextBox 62">
              <a:extLst>
                <a:ext uri="{FF2B5EF4-FFF2-40B4-BE49-F238E27FC236}">
                  <a16:creationId xmlns:a16="http://schemas.microsoft.com/office/drawing/2014/main" id="{E85DEF48-6B04-0646-6633-9819B5116CC1}"/>
                </a:ext>
              </a:extLst>
            </p:cNvPr>
            <p:cNvSpPr txBox="1"/>
            <p:nvPr/>
          </p:nvSpPr>
          <p:spPr>
            <a:xfrm>
              <a:off x="8314937" y="3730234"/>
              <a:ext cx="2116285"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Mậu Dân</a:t>
              </a:r>
            </a:p>
          </p:txBody>
        </p:sp>
        <p:sp>
          <p:nvSpPr>
            <p:cNvPr id="64" name="TextBox 63">
              <a:extLst>
                <a:ext uri="{FF2B5EF4-FFF2-40B4-BE49-F238E27FC236}">
                  <a16:creationId xmlns:a16="http://schemas.microsoft.com/office/drawing/2014/main" id="{E7375933-9FCD-374C-D1CE-A53D0650570D}"/>
                </a:ext>
              </a:extLst>
            </p:cNvPr>
            <p:cNvSpPr txBox="1"/>
            <p:nvPr/>
          </p:nvSpPr>
          <p:spPr>
            <a:xfrm>
              <a:off x="8120973" y="4136552"/>
              <a:ext cx="2504212" cy="369332"/>
            </a:xfrm>
            <a:prstGeom prst="rect">
              <a:avLst/>
            </a:prstGeom>
            <a:noFill/>
          </p:spPr>
          <p:txBody>
            <a:bodyPr wrap="none" rtlCol="0">
              <a:spAutoFit/>
            </a:bodyPr>
            <a:lstStyle/>
            <a:p>
              <a:r>
                <a:rPr lang="en-US">
                  <a:latin typeface="Google Sans" panose="020B0503030502040204" pitchFamily="34" charset="0"/>
                </a:rPr>
                <a:t>Translator &amp; Presenter</a:t>
              </a:r>
            </a:p>
          </p:txBody>
        </p:sp>
      </p:grpSp>
      <p:grpSp>
        <p:nvGrpSpPr>
          <p:cNvPr id="67" name="Group 66">
            <a:extLst>
              <a:ext uri="{FF2B5EF4-FFF2-40B4-BE49-F238E27FC236}">
                <a16:creationId xmlns:a16="http://schemas.microsoft.com/office/drawing/2014/main" id="{54D611B3-7F0B-D931-9DE3-6223FD16546F}"/>
              </a:ext>
            </a:extLst>
          </p:cNvPr>
          <p:cNvGrpSpPr/>
          <p:nvPr/>
        </p:nvGrpSpPr>
        <p:grpSpPr>
          <a:xfrm>
            <a:off x="1315167" y="4501132"/>
            <a:ext cx="2659702" cy="775650"/>
            <a:chOff x="1420582" y="3674817"/>
            <a:chExt cx="2659702" cy="775650"/>
          </a:xfrm>
        </p:grpSpPr>
        <p:sp>
          <p:nvSpPr>
            <p:cNvPr id="65" name="TextBox 64">
              <a:extLst>
                <a:ext uri="{FF2B5EF4-FFF2-40B4-BE49-F238E27FC236}">
                  <a16:creationId xmlns:a16="http://schemas.microsoft.com/office/drawing/2014/main" id="{DF3959DD-833D-1038-3FAB-D0E5F7ED3A78}"/>
                </a:ext>
              </a:extLst>
            </p:cNvPr>
            <p:cNvSpPr txBox="1"/>
            <p:nvPr/>
          </p:nvSpPr>
          <p:spPr>
            <a:xfrm>
              <a:off x="1420582" y="3674817"/>
              <a:ext cx="2659702"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Thái Bình</a:t>
              </a:r>
            </a:p>
          </p:txBody>
        </p:sp>
        <p:sp>
          <p:nvSpPr>
            <p:cNvPr id="66" name="TextBox 65">
              <a:extLst>
                <a:ext uri="{FF2B5EF4-FFF2-40B4-BE49-F238E27FC236}">
                  <a16:creationId xmlns:a16="http://schemas.microsoft.com/office/drawing/2014/main" id="{D981AB9D-A89E-61C5-851B-949DF5D9E70B}"/>
                </a:ext>
              </a:extLst>
            </p:cNvPr>
            <p:cNvSpPr txBox="1"/>
            <p:nvPr/>
          </p:nvSpPr>
          <p:spPr>
            <a:xfrm>
              <a:off x="1751601" y="4081135"/>
              <a:ext cx="1997663" cy="369332"/>
            </a:xfrm>
            <a:prstGeom prst="rect">
              <a:avLst/>
            </a:prstGeom>
            <a:noFill/>
          </p:spPr>
          <p:txBody>
            <a:bodyPr wrap="none" rtlCol="0">
              <a:spAutoFit/>
            </a:bodyPr>
            <a:lstStyle/>
            <a:p>
              <a:r>
                <a:rPr lang="en-US">
                  <a:latin typeface="Google Sans" panose="020B0503030502040204" pitchFamily="34" charset="0"/>
                </a:rPr>
                <a:t>Designer &amp; Editor</a:t>
              </a:r>
            </a:p>
          </p:txBody>
        </p:sp>
      </p:grpSp>
      <p:grpSp>
        <p:nvGrpSpPr>
          <p:cNvPr id="105" name="Score hide" hidden="1">
            <a:extLst>
              <a:ext uri="{FF2B5EF4-FFF2-40B4-BE49-F238E27FC236}">
                <a16:creationId xmlns:a16="http://schemas.microsoft.com/office/drawing/2014/main" id="{8713081F-4B07-3052-556B-5495D1D42C61}"/>
              </a:ext>
            </a:extLst>
          </p:cNvPr>
          <p:cNvGrpSpPr/>
          <p:nvPr/>
        </p:nvGrpSpPr>
        <p:grpSpPr>
          <a:xfrm>
            <a:off x="4861399" y="5953767"/>
            <a:ext cx="2469202" cy="577337"/>
            <a:chOff x="2657622" y="5296298"/>
            <a:chExt cx="2469202" cy="577337"/>
          </a:xfrm>
        </p:grpSpPr>
        <p:sp>
          <p:nvSpPr>
            <p:cNvPr id="94" name="S">
              <a:extLst>
                <a:ext uri="{FF2B5EF4-FFF2-40B4-BE49-F238E27FC236}">
                  <a16:creationId xmlns:a16="http://schemas.microsoft.com/office/drawing/2014/main" id="{032DB4DA-0847-0290-F586-8F9B47B68083}"/>
                </a:ext>
              </a:extLst>
            </p:cNvPr>
            <p:cNvSpPr/>
            <p:nvPr/>
          </p:nvSpPr>
          <p:spPr>
            <a:xfrm>
              <a:off x="3277690" y="5374809"/>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5" name="O start">
              <a:extLst>
                <a:ext uri="{FF2B5EF4-FFF2-40B4-BE49-F238E27FC236}">
                  <a16:creationId xmlns:a16="http://schemas.microsoft.com/office/drawing/2014/main" id="{F2DC9481-194D-E107-05B4-168AB09BB43D}"/>
                </a:ext>
              </a:extLst>
            </p:cNvPr>
            <p:cNvSpPr/>
            <p:nvPr/>
          </p:nvSpPr>
          <p:spPr>
            <a:xfrm>
              <a:off x="3928673" y="5374823"/>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6" name="O stop">
              <a:extLst>
                <a:ext uri="{FF2B5EF4-FFF2-40B4-BE49-F238E27FC236}">
                  <a16:creationId xmlns:a16="http://schemas.microsoft.com/office/drawing/2014/main" id="{52FA5381-AC99-00B0-9C20-B715398807E0}"/>
                </a:ext>
              </a:extLst>
            </p:cNvPr>
            <p:cNvSpPr/>
            <p:nvPr/>
          </p:nvSpPr>
          <p:spPr>
            <a:xfrm>
              <a:off x="4072937" y="5456885"/>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7" name="R">
              <a:extLst>
                <a:ext uri="{FF2B5EF4-FFF2-40B4-BE49-F238E27FC236}">
                  <a16:creationId xmlns:a16="http://schemas.microsoft.com/office/drawing/2014/main" id="{35531ED2-933C-15EE-2624-86F0C89C9916}"/>
                </a:ext>
              </a:extLst>
            </p:cNvPr>
            <p:cNvSpPr/>
            <p:nvPr/>
          </p:nvSpPr>
          <p:spPr>
            <a:xfrm>
              <a:off x="4495508" y="5459094"/>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8" name="R slidebackground">
              <a:extLst>
                <a:ext uri="{FF2B5EF4-FFF2-40B4-BE49-F238E27FC236}">
                  <a16:creationId xmlns:a16="http://schemas.microsoft.com/office/drawing/2014/main" id="{E0E094F5-72E6-82F6-BA48-77884E675664}"/>
                </a:ext>
              </a:extLst>
            </p:cNvPr>
            <p:cNvSpPr/>
            <p:nvPr/>
          </p:nvSpPr>
          <p:spPr>
            <a:xfrm>
              <a:off x="4412448" y="5374716"/>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9" name="E">
              <a:extLst>
                <a:ext uri="{FF2B5EF4-FFF2-40B4-BE49-F238E27FC236}">
                  <a16:creationId xmlns:a16="http://schemas.microsoft.com/office/drawing/2014/main" id="{DAC9F7AD-B94A-D40A-CE80-3C9CD0BEF954}"/>
                </a:ext>
              </a:extLst>
            </p:cNvPr>
            <p:cNvSpPr/>
            <p:nvPr/>
          </p:nvSpPr>
          <p:spPr>
            <a:xfrm>
              <a:off x="4592332" y="5375949"/>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0" name="C start">
              <a:extLst>
                <a:ext uri="{FF2B5EF4-FFF2-40B4-BE49-F238E27FC236}">
                  <a16:creationId xmlns:a16="http://schemas.microsoft.com/office/drawing/2014/main" id="{4C0A64C5-5278-422B-D9FA-9DB60EB831E1}"/>
                </a:ext>
              </a:extLst>
            </p:cNvPr>
            <p:cNvSpPr/>
            <p:nvPr/>
          </p:nvSpPr>
          <p:spPr>
            <a:xfrm>
              <a:off x="3717626" y="5457068"/>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1" name="logo 2">
              <a:extLst>
                <a:ext uri="{FF2B5EF4-FFF2-40B4-BE49-F238E27FC236}">
                  <a16:creationId xmlns:a16="http://schemas.microsoft.com/office/drawing/2014/main" id="{159B0AB7-4115-AC2A-0C08-AB800CA12FB3}"/>
                </a:ext>
              </a:extLst>
            </p:cNvPr>
            <p:cNvSpPr/>
            <p:nvPr/>
          </p:nvSpPr>
          <p:spPr>
            <a:xfrm rot="2700000">
              <a:off x="2660538" y="5293382"/>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pSp>
      <p:sp>
        <p:nvSpPr>
          <p:cNvPr id="103" name="TextBox 102">
            <a:extLst>
              <a:ext uri="{FF2B5EF4-FFF2-40B4-BE49-F238E27FC236}">
                <a16:creationId xmlns:a16="http://schemas.microsoft.com/office/drawing/2014/main" id="{EC4140B0-2845-24A4-F2D1-D453CE4972FA}"/>
              </a:ext>
            </a:extLst>
          </p:cNvPr>
          <p:cNvSpPr txBox="1"/>
          <p:nvPr/>
        </p:nvSpPr>
        <p:spPr>
          <a:xfrm>
            <a:off x="4469016" y="367027"/>
            <a:ext cx="3253968" cy="769441"/>
          </a:xfrm>
          <a:prstGeom prst="rect">
            <a:avLst/>
          </a:prstGeom>
          <a:noFill/>
        </p:spPr>
        <p:txBody>
          <a:bodyPr wrap="none" rtlCol="0">
            <a:spAutoFit/>
          </a:bodyPr>
          <a:lstStyle/>
          <a:p>
            <a:r>
              <a:rPr lang="en-US" sz="4400">
                <a:solidFill>
                  <a:srgbClr val="262626"/>
                </a:solidFill>
                <a:latin typeface="Blackpaper" pitchFamily="50" charset="0"/>
              </a:rPr>
              <a:t>MEMBERS</a:t>
            </a:r>
          </a:p>
        </p:txBody>
      </p:sp>
      <p:sp>
        <p:nvSpPr>
          <p:cNvPr id="2" name="TextBox 1">
            <a:extLst>
              <a:ext uri="{FF2B5EF4-FFF2-40B4-BE49-F238E27FC236}">
                <a16:creationId xmlns:a16="http://schemas.microsoft.com/office/drawing/2014/main" id="{95E5B12A-E7E2-4ACB-5A40-E519508B29A3}"/>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spTree>
    <p:extLst>
      <p:ext uri="{BB962C8B-B14F-4D97-AF65-F5344CB8AC3E}">
        <p14:creationId xmlns:p14="http://schemas.microsoft.com/office/powerpoint/2010/main" val="222471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49" grpId="0" animBg="1"/>
      <p:bldP spid="51"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7A4D82-6C28-69B6-F7BC-4B3FD2008D64}"/>
              </a:ext>
            </a:extLst>
          </p:cNvPr>
          <p:cNvSpPr txBox="1"/>
          <p:nvPr/>
        </p:nvSpPr>
        <p:spPr>
          <a:xfrm>
            <a:off x="815377" y="263977"/>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
        <p:nvSpPr>
          <p:cNvPr id="8" name="S">
            <a:extLst>
              <a:ext uri="{FF2B5EF4-FFF2-40B4-BE49-F238E27FC236}">
                <a16:creationId xmlns:a16="http://schemas.microsoft.com/office/drawing/2014/main" id="{13A4C156-834D-6BE1-B246-ED3CE72958A0}"/>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BC0298BC-564D-DA0A-875B-2885E237A040}"/>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BE2AFD96-9787-9491-5674-E62F0964D3D1}"/>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87CF67F6-01CE-9EE4-8001-6DC65C5EA8D9}"/>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DB7D40BF-E385-CCFB-1865-DF9C613F0789}"/>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32C28D7E-A46A-BACB-DC92-C76E5B84F192}"/>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07A75320-221D-C319-D2C8-9B28D6051A4A}"/>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37CE29A4-EF30-E2D7-3505-5CBD244A26E4}"/>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5" name="Picture 2">
            <a:extLst>
              <a:ext uri="{FF2B5EF4-FFF2-40B4-BE49-F238E27FC236}">
                <a16:creationId xmlns:a16="http://schemas.microsoft.com/office/drawing/2014/main" id="{5746D9CF-4334-D874-552A-634F464D71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63616" y="2022669"/>
            <a:ext cx="10634472" cy="4405010"/>
          </a:xfrm>
          <a:prstGeom prst="rect">
            <a:avLst/>
          </a:prstGeom>
          <a:noFill/>
          <a:ln w="66675" cap="rnd">
            <a:gradFill>
              <a:gsLst>
                <a:gs pos="0">
                  <a:srgbClr val="2F5597"/>
                </a:gs>
                <a:gs pos="100000">
                  <a:srgbClr val="F09456"/>
                </a:gs>
              </a:gsLst>
              <a:lin ang="5400000" scaled="1"/>
            </a:gradFill>
          </a:ln>
        </p:spPr>
      </p:pic>
      <p:graphicFrame>
        <p:nvGraphicFramePr>
          <p:cNvPr id="4" name="Table 3">
            <a:extLst>
              <a:ext uri="{FF2B5EF4-FFF2-40B4-BE49-F238E27FC236}">
                <a16:creationId xmlns:a16="http://schemas.microsoft.com/office/drawing/2014/main" id="{CB5F0B65-919D-047D-8921-A8C74DC7F192}"/>
              </a:ext>
            </a:extLst>
          </p:cNvPr>
          <p:cNvGraphicFramePr>
            <a:graphicFrameLocks noGrp="1"/>
          </p:cNvGraphicFramePr>
          <p:nvPr>
            <p:extLst>
              <p:ext uri="{D42A27DB-BD31-4B8C-83A1-F6EECF244321}">
                <p14:modId xmlns:p14="http://schemas.microsoft.com/office/powerpoint/2010/main" val="359295880"/>
              </p:ext>
            </p:extLst>
          </p:nvPr>
        </p:nvGraphicFramePr>
        <p:xfrm>
          <a:off x="780512" y="2022669"/>
          <a:ext cx="10630976" cy="4389120"/>
        </p:xfrm>
        <a:graphic>
          <a:graphicData uri="http://schemas.openxmlformats.org/drawingml/2006/table">
            <a:tbl>
              <a:tblPr/>
              <a:tblGrid>
                <a:gridCol w="629728">
                  <a:extLst>
                    <a:ext uri="{9D8B030D-6E8A-4147-A177-3AD203B41FA5}">
                      <a16:colId xmlns:a16="http://schemas.microsoft.com/office/drawing/2014/main" val="2696447150"/>
                    </a:ext>
                  </a:extLst>
                </a:gridCol>
                <a:gridCol w="3029485">
                  <a:extLst>
                    <a:ext uri="{9D8B030D-6E8A-4147-A177-3AD203B41FA5}">
                      <a16:colId xmlns:a16="http://schemas.microsoft.com/office/drawing/2014/main" val="800090995"/>
                    </a:ext>
                  </a:extLst>
                </a:gridCol>
                <a:gridCol w="3081443">
                  <a:extLst>
                    <a:ext uri="{9D8B030D-6E8A-4147-A177-3AD203B41FA5}">
                      <a16:colId xmlns:a16="http://schemas.microsoft.com/office/drawing/2014/main" val="993812234"/>
                    </a:ext>
                  </a:extLst>
                </a:gridCol>
                <a:gridCol w="3890320">
                  <a:extLst>
                    <a:ext uri="{9D8B030D-6E8A-4147-A177-3AD203B41FA5}">
                      <a16:colId xmlns:a16="http://schemas.microsoft.com/office/drawing/2014/main" val="3655191698"/>
                    </a:ext>
                  </a:extLst>
                </a:gridCol>
              </a:tblGrid>
              <a:tr h="8716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STT</a:t>
                      </a:r>
                      <a:endParaRPr lang="en-US" sz="1400">
                        <a:solidFill>
                          <a:srgbClr val="2F5597"/>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Description</a:t>
                      </a:r>
                      <a:endParaRPr lang="en-US" sz="1400">
                        <a:solidFill>
                          <a:srgbClr val="2F5597"/>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Costs</a:t>
                      </a:r>
                      <a:endParaRPr lang="en-US" sz="1400">
                        <a:solidFill>
                          <a:srgbClr val="2F5597"/>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Notes</a:t>
                      </a:r>
                      <a:endParaRPr lang="en-US" sz="1400">
                        <a:solidFill>
                          <a:srgbClr val="2F5597"/>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672986"/>
                  </a:ext>
                </a:extLst>
              </a:tr>
              <a:tr h="389094">
                <a:tc>
                  <a:txBody>
                    <a:bodyPr/>
                    <a:lstStyle/>
                    <a:p>
                      <a:pPr marL="0" indent="0" algn="ctr" rtl="0" fontAlgn="t">
                        <a:spcBef>
                          <a:spcPts val="200"/>
                        </a:spcBef>
                        <a:spcAft>
                          <a:spcPts val="200"/>
                        </a:spcAft>
                      </a:pPr>
                      <a:r>
                        <a:rPr lang="en-US" sz="1400" b="1" i="0" u="none" strike="noStrike">
                          <a:solidFill>
                            <a:srgbClr val="2F5597"/>
                          </a:solidFill>
                          <a:effectLst/>
                          <a:latin typeface="Google Sans" panose="020B0503030502040204" pitchFamily="34" charset="0"/>
                        </a:rPr>
                        <a:t>1</a:t>
                      </a: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the server</a:t>
                      </a:r>
                      <a:endParaRPr lang="en-US" sz="1400">
                        <a:solidFill>
                          <a:srgbClr val="262626"/>
                        </a:solidFill>
                        <a:effectLst/>
                        <a:latin typeface="Google Sans" panose="020B0503030502040204" pitchFamily="34" charset="0"/>
                      </a:endParaRPr>
                    </a:p>
                  </a:txBody>
                  <a:tcPr marT="91440" marB="91440">
                    <a:lnL w="12687" cap="flat" cmpd="sng" algn="ctr">
                      <a:solidFill>
                        <a:srgbClr val="000000"/>
                      </a:solidFill>
                      <a:prstDash val="solid"/>
                      <a:round/>
                      <a:headEnd type="none" w="med" len="med"/>
                      <a:tailEnd type="none" w="med" len="med"/>
                    </a:lnL>
                    <a:lnR w="12687"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12687"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100.000 VND/ 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 VND</a:t>
                      </a:r>
                      <a:endParaRPr lang="en-US" sz="1400">
                        <a:solidFill>
                          <a:srgbClr val="262626"/>
                        </a:solidFill>
                        <a:effectLst/>
                        <a:latin typeface="Google Sans" panose="020B0503030502040204" pitchFamily="34" charset="0"/>
                      </a:endParaRPr>
                    </a:p>
                  </a:txBody>
                  <a:tcPr marT="91440" marB="91440">
                    <a:lnL w="12687"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rtl="0" fontAlgn="ctr">
                        <a:spcBef>
                          <a:spcPts val="200"/>
                        </a:spcBef>
                        <a:spcAft>
                          <a:spcPts val="200"/>
                        </a:spcAft>
                      </a:pPr>
                      <a:r>
                        <a:rPr lang="en-US" sz="1400" b="0" i="0" u="none" strike="noStrike">
                          <a:solidFill>
                            <a:srgbClr val="262626"/>
                          </a:solidFill>
                          <a:effectLst/>
                          <a:latin typeface="Google Sans" panose="020B0503030502040204" pitchFamily="34" charset="0"/>
                        </a:rPr>
                        <a:t>Pay for the server to the supplier</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9526816"/>
                  </a:ext>
                </a:extLst>
              </a:tr>
              <a:tr h="24244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2</a:t>
                      </a: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domain name</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687"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120.000 VND/ year </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32377895"/>
                  </a:ext>
                </a:extLst>
              </a:tr>
              <a:tr h="437886">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Risk management</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VND/month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6.000.000 VND</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To resolve arising problems of the project.</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952426"/>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3</a:t>
                      </a: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Admissions time of high schools</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3.000.000 VND</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each student.</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246436"/>
                  </a:ext>
                </a:extLst>
              </a:tr>
              <a:tr h="268320">
                <a:tc>
                  <a:txBody>
                    <a:bodyPr/>
                    <a:lstStyle/>
                    <a:p>
                      <a:pPr algn="ctr" fontAlgn="t">
                        <a:spcBef>
                          <a:spcPts val="200"/>
                        </a:spcBef>
                        <a:spcAft>
                          <a:spcPts val="200"/>
                        </a:spcAft>
                      </a:pPr>
                      <a:br>
                        <a:rPr lang="en-US" sz="1400">
                          <a:solidFill>
                            <a:srgbClr val="2F5597"/>
                          </a:solidFill>
                          <a:effectLst/>
                          <a:latin typeface="Google Sans" panose="020B0503030502040204" pitchFamily="34" charset="0"/>
                        </a:rPr>
                      </a:b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Enhanced advertising on media channels in Feb, Mar</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5.000.000 VND</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a large number of users.</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414479"/>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Personal expenses</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VNĐ/ month/person</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12.000.000 VND </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Cost for 2 people to maintain the operation of the website.</a:t>
                      </a:r>
                      <a:endParaRPr lang="en-US" sz="1400">
                        <a:solidFill>
                          <a:srgbClr val="262626"/>
                        </a:solidFill>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907958"/>
                  </a:ext>
                </a:extLst>
              </a:tr>
              <a:tr h="449480">
                <a:tc>
                  <a:txBody>
                    <a:bodyPr/>
                    <a:lstStyle/>
                    <a:p>
                      <a:pPr algn="just" fontAlgn="t">
                        <a:spcBef>
                          <a:spcPts val="200"/>
                        </a:spcBef>
                        <a:spcAft>
                          <a:spcPts val="200"/>
                        </a:spcAft>
                      </a:pPr>
                      <a:br>
                        <a:rPr lang="en-US" sz="1400">
                          <a:effectLst/>
                          <a:latin typeface="Google Sans" panose="020B0503030502040204" pitchFamily="34" charset="0"/>
                        </a:rPr>
                      </a:br>
                      <a:endParaRPr lang="en-US" sz="1400">
                        <a:effectLst/>
                        <a:latin typeface="Google Sans" panose="020B0503030502040204" pitchFamily="34" charset="0"/>
                      </a:endParaRPr>
                    </a:p>
                  </a:txBody>
                  <a:tcPr marT="91440" marB="9144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62626"/>
                          </a:solidFill>
                          <a:effectLst/>
                          <a:latin typeface="Google Sans" panose="020B0503030502040204" pitchFamily="34" charset="0"/>
                        </a:rPr>
                        <a:t>Total</a:t>
                      </a:r>
                      <a:endParaRPr lang="en-US" sz="1400" b="1">
                        <a:solidFill>
                          <a:srgbClr val="262626"/>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27.320.000 VNĐ/ year</a:t>
                      </a:r>
                      <a:endParaRPr lang="en-US" sz="1400" b="1">
                        <a:solidFill>
                          <a:srgbClr val="262626"/>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It is estimated that costs increase by about 10% after each year.</a:t>
                      </a:r>
                      <a:endParaRPr lang="en-US" sz="1400" b="1">
                        <a:solidFill>
                          <a:srgbClr val="262626"/>
                        </a:solidFill>
                        <a:effectLst/>
                        <a:latin typeface="Google Sans" panose="020B0503030502040204" pitchFamily="34" charset="0"/>
                      </a:endParaRPr>
                    </a:p>
                  </a:txBody>
                  <a:tcPr marT="91440" marB="9144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503749"/>
                  </a:ext>
                </a:extLst>
              </a:tr>
            </a:tbl>
          </a:graphicData>
        </a:graphic>
      </p:graphicFrame>
    </p:spTree>
    <p:extLst>
      <p:ext uri="{BB962C8B-B14F-4D97-AF65-F5344CB8AC3E}">
        <p14:creationId xmlns:p14="http://schemas.microsoft.com/office/powerpoint/2010/main" val="2648943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645102" y="2644170"/>
            <a:ext cx="8901796" cy="1323439"/>
          </a:xfrm>
          <a:prstGeom prst="rect">
            <a:avLst/>
          </a:prstGeom>
          <a:noFill/>
        </p:spPr>
        <p:txBody>
          <a:bodyPr wrap="none" rtlCol="0">
            <a:spAutoFit/>
          </a:bodyPr>
          <a:lstStyle/>
          <a:p>
            <a:r>
              <a:rPr lang="en-US" sz="8000" b="1">
                <a:solidFill>
                  <a:srgbClr val="262626"/>
                </a:solidFill>
                <a:latin typeface="VNF-Futura" panose="02000503000000020004" pitchFamily="2" charset="0"/>
              </a:rPr>
              <a:t>7. Operating Stages</a:t>
            </a:r>
          </a:p>
        </p:txBody>
      </p:sp>
    </p:spTree>
    <p:extLst>
      <p:ext uri="{BB962C8B-B14F-4D97-AF65-F5344CB8AC3E}">
        <p14:creationId xmlns:p14="http://schemas.microsoft.com/office/powerpoint/2010/main" val="2257663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433989708"/>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300"/>
                                        <p:tgtEl>
                                          <p:spTgt spid="4">
                                            <p:txEl>
                                              <p:pRg st="0" end="0"/>
                                            </p:txEl>
                                          </p:spTgt>
                                        </p:tgtEl>
                                      </p:cBhvr>
                                    </p:animEffect>
                                  </p:childTnLst>
                                </p:cTn>
                              </p:par>
                            </p:childTnLst>
                          </p:cTn>
                        </p:par>
                        <p:par>
                          <p:cTn id="8" fill="hold">
                            <p:stCondLst>
                              <p:cond delay="500"/>
                            </p:stCondLst>
                            <p:childTnLst>
                              <p:par>
                                <p:cTn id="9" presetID="32" presetClass="emph" presetSubtype="0" fill="hold" grpId="0" nodeType="afterEffect">
                                  <p:stCondLst>
                                    <p:cond delay="500"/>
                                  </p:stCondLst>
                                  <p:childTnLst>
                                    <p:animRot by="120000">
                                      <p:cBhvr>
                                        <p:cTn id="10" dur="150" fill="hold">
                                          <p:stCondLst>
                                            <p:cond delay="0"/>
                                          </p:stCondLst>
                                        </p:cTn>
                                        <p:tgtEl>
                                          <p:spTgt spid="4">
                                            <p:bg/>
                                          </p:spTgt>
                                        </p:tgtEl>
                                        <p:attrNameLst>
                                          <p:attrName>r</p:attrName>
                                        </p:attrNameLst>
                                      </p:cBhvr>
                                    </p:animRot>
                                    <p:animRot by="-240000">
                                      <p:cBhvr>
                                        <p:cTn id="11" dur="300" fill="hold">
                                          <p:stCondLst>
                                            <p:cond delay="300"/>
                                          </p:stCondLst>
                                        </p:cTn>
                                        <p:tgtEl>
                                          <p:spTgt spid="4">
                                            <p:bg/>
                                          </p:spTgt>
                                        </p:tgtEl>
                                        <p:attrNameLst>
                                          <p:attrName>r</p:attrName>
                                        </p:attrNameLst>
                                      </p:cBhvr>
                                    </p:animRot>
                                    <p:animRot by="240000">
                                      <p:cBhvr>
                                        <p:cTn id="12" dur="300" fill="hold">
                                          <p:stCondLst>
                                            <p:cond delay="600"/>
                                          </p:stCondLst>
                                        </p:cTn>
                                        <p:tgtEl>
                                          <p:spTgt spid="4">
                                            <p:bg/>
                                          </p:spTgt>
                                        </p:tgtEl>
                                        <p:attrNameLst>
                                          <p:attrName>r</p:attrName>
                                        </p:attrNameLst>
                                      </p:cBhvr>
                                    </p:animRot>
                                    <p:animRot by="-240000">
                                      <p:cBhvr>
                                        <p:cTn id="13" dur="300" fill="hold">
                                          <p:stCondLst>
                                            <p:cond delay="900"/>
                                          </p:stCondLst>
                                        </p:cTn>
                                        <p:tgtEl>
                                          <p:spTgt spid="4">
                                            <p:bg/>
                                          </p:spTgt>
                                        </p:tgtEl>
                                        <p:attrNameLst>
                                          <p:attrName>r</p:attrName>
                                        </p:attrNameLst>
                                      </p:cBhvr>
                                    </p:animRot>
                                    <p:animRot by="120000">
                                      <p:cBhvr>
                                        <p:cTn id="14" dur="300" fill="hold">
                                          <p:stCondLst>
                                            <p:cond delay="1200"/>
                                          </p:stCondLst>
                                        </p:cTn>
                                        <p:tgtEl>
                                          <p:spTgt spid="4">
                                            <p:bg/>
                                          </p:spTgt>
                                        </p:tgtEl>
                                        <p:attrNameLst>
                                          <p:attrName>r</p:attrName>
                                        </p:attrNameLst>
                                      </p:cBhvr>
                                    </p:animRot>
                                  </p:childTnLst>
                                </p:cTn>
                              </p:par>
                              <p:par>
                                <p:cTn id="15" presetID="32" presetClass="emph" presetSubtype="0" fill="hold" grpId="0" nodeType="withEffect">
                                  <p:stCondLst>
                                    <p:cond delay="500"/>
                                  </p:stCondLst>
                                  <p:childTnLst>
                                    <p:animRot by="120000">
                                      <p:cBhvr>
                                        <p:cTn id="16" dur="150" fill="hold">
                                          <p:stCondLst>
                                            <p:cond delay="0"/>
                                          </p:stCondLst>
                                        </p:cTn>
                                        <p:tgtEl>
                                          <p:spTgt spid="4">
                                            <p:txEl>
                                              <p:pRg st="0" end="0"/>
                                            </p:txEl>
                                          </p:spTgt>
                                        </p:tgtEl>
                                        <p:attrNameLst>
                                          <p:attrName>r</p:attrName>
                                        </p:attrNameLst>
                                      </p:cBhvr>
                                    </p:animRot>
                                    <p:animRot by="-240000">
                                      <p:cBhvr>
                                        <p:cTn id="17" dur="300" fill="hold">
                                          <p:stCondLst>
                                            <p:cond delay="300"/>
                                          </p:stCondLst>
                                        </p:cTn>
                                        <p:tgtEl>
                                          <p:spTgt spid="4">
                                            <p:txEl>
                                              <p:pRg st="0" end="0"/>
                                            </p:txEl>
                                          </p:spTgt>
                                        </p:tgtEl>
                                        <p:attrNameLst>
                                          <p:attrName>r</p:attrName>
                                        </p:attrNameLst>
                                      </p:cBhvr>
                                    </p:animRot>
                                    <p:animRot by="240000">
                                      <p:cBhvr>
                                        <p:cTn id="18" dur="300" fill="hold">
                                          <p:stCondLst>
                                            <p:cond delay="600"/>
                                          </p:stCondLst>
                                        </p:cTn>
                                        <p:tgtEl>
                                          <p:spTgt spid="4">
                                            <p:txEl>
                                              <p:pRg st="0" end="0"/>
                                            </p:txEl>
                                          </p:spTgt>
                                        </p:tgtEl>
                                        <p:attrNameLst>
                                          <p:attrName>r</p:attrName>
                                        </p:attrNameLst>
                                      </p:cBhvr>
                                    </p:animRot>
                                    <p:animRot by="-240000">
                                      <p:cBhvr>
                                        <p:cTn id="19" dur="300" fill="hold">
                                          <p:stCondLst>
                                            <p:cond delay="900"/>
                                          </p:stCondLst>
                                        </p:cTn>
                                        <p:tgtEl>
                                          <p:spTgt spid="4">
                                            <p:txEl>
                                              <p:pRg st="0" end="0"/>
                                            </p:txEl>
                                          </p:spTgt>
                                        </p:tgtEl>
                                        <p:attrNameLst>
                                          <p:attrName>r</p:attrName>
                                        </p:attrNameLst>
                                      </p:cBhvr>
                                    </p:animRot>
                                    <p:animRot by="120000">
                                      <p:cBhvr>
                                        <p:cTn id="20" dur="300" fill="hold">
                                          <p:stCondLst>
                                            <p:cond delay="12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55096" y="2644170"/>
            <a:ext cx="8481809"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1. What we do?</a:t>
            </a: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40000" y="3429000"/>
            <a:ext cx="7112002" cy="708399"/>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lgn="ctr">
              <a:spcBef>
                <a:spcPts val="600"/>
              </a:spcBef>
              <a:spcAft>
                <a:spcPts val="600"/>
              </a:spcAft>
            </a:pPr>
            <a:r>
              <a:rPr lang="en-US" b="1">
                <a:solidFill>
                  <a:srgbClr val="2F5597"/>
                </a:solidFill>
              </a:rPr>
              <a:t>SCORE</a:t>
            </a:r>
            <a:r>
              <a:rPr lang="en-US"/>
              <a:t> is a website project that aims to make it easier to choose a high school for </a:t>
            </a:r>
            <a:r>
              <a:rPr lang="en-US" b="1">
                <a:solidFill>
                  <a:srgbClr val="2F5597"/>
                </a:solidFill>
              </a:rPr>
              <a:t>parents</a:t>
            </a:r>
            <a:r>
              <a:rPr lang="en-US"/>
              <a:t>, </a:t>
            </a:r>
            <a:r>
              <a:rPr lang="en-US" b="1">
                <a:solidFill>
                  <a:srgbClr val="2F5597"/>
                </a:solidFill>
              </a:rPr>
              <a:t>teachers </a:t>
            </a:r>
            <a:r>
              <a:rPr lang="en-US"/>
              <a:t>and </a:t>
            </a:r>
            <a:r>
              <a:rPr lang="en-US" b="1">
                <a:solidFill>
                  <a:srgbClr val="2F5597"/>
                </a:solidFill>
              </a:rPr>
              <a:t>students</a:t>
            </a:r>
          </a:p>
        </p:txBody>
      </p:sp>
      <p:sp>
        <p:nvSpPr>
          <p:cNvPr id="14" name="TextBox 13">
            <a:extLst>
              <a:ext uri="{FF2B5EF4-FFF2-40B4-BE49-F238E27FC236}">
                <a16:creationId xmlns:a16="http://schemas.microsoft.com/office/drawing/2014/main" id="{F784E1DF-12D4-DFEF-C4A8-4BF09FF5D3D1}"/>
              </a:ext>
            </a:extLst>
          </p:cNvPr>
          <p:cNvSpPr txBox="1"/>
          <p:nvPr/>
        </p:nvSpPr>
        <p:spPr>
          <a:xfrm>
            <a:off x="-4141194" y="3068969"/>
            <a:ext cx="4141194" cy="1339982"/>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Users will have access to many different data analysis functions with a web interface that is both </a:t>
            </a:r>
            <a:r>
              <a:rPr lang="en-US" b="1">
                <a:solidFill>
                  <a:srgbClr val="2F5597"/>
                </a:solidFill>
              </a:rPr>
              <a:t>simple</a:t>
            </a:r>
            <a:r>
              <a:rPr lang="en-US"/>
              <a:t> and </a:t>
            </a:r>
            <a:r>
              <a:rPr lang="en-US" b="1">
                <a:solidFill>
                  <a:srgbClr val="2F5597"/>
                </a:solidFill>
              </a:rPr>
              <a:t>easy</a:t>
            </a:r>
            <a:r>
              <a:rPr lang="en-US"/>
              <a:t> to understand</a:t>
            </a:r>
          </a:p>
        </p:txBody>
      </p:sp>
      <p:grpSp>
        <p:nvGrpSpPr>
          <p:cNvPr id="16" name="mockup">
            <a:extLst>
              <a:ext uri="{FF2B5EF4-FFF2-40B4-BE49-F238E27FC236}">
                <a16:creationId xmlns:a16="http://schemas.microsoft.com/office/drawing/2014/main" id="{DD909D1F-533C-72B5-A2DB-D0EA3534FACD}"/>
              </a:ext>
            </a:extLst>
          </p:cNvPr>
          <p:cNvGrpSpPr/>
          <p:nvPr/>
        </p:nvGrpSpPr>
        <p:grpSpPr>
          <a:xfrm>
            <a:off x="12403906" y="2725045"/>
            <a:ext cx="3552816" cy="2844279"/>
            <a:chOff x="7371058" y="2463111"/>
            <a:chExt cx="3552816" cy="2844279"/>
          </a:xfrm>
        </p:grpSpPr>
        <p:sp>
          <p:nvSpPr>
            <p:cNvPr id="17" name="Google Shape;1046;p47">
              <a:extLst>
                <a:ext uri="{FF2B5EF4-FFF2-40B4-BE49-F238E27FC236}">
                  <a16:creationId xmlns:a16="http://schemas.microsoft.com/office/drawing/2014/main" id="{5F9AAD60-2338-CB62-1EAE-4C065B719442}"/>
                </a:ext>
              </a:extLst>
            </p:cNvPr>
            <p:cNvSpPr/>
            <p:nvPr/>
          </p:nvSpPr>
          <p:spPr>
            <a:xfrm>
              <a:off x="8657401"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7;p47">
              <a:extLst>
                <a:ext uri="{FF2B5EF4-FFF2-40B4-BE49-F238E27FC236}">
                  <a16:creationId xmlns:a16="http://schemas.microsoft.com/office/drawing/2014/main" id="{A0D694CF-3763-6E97-DE9D-BC8BE60FC3F2}"/>
                </a:ext>
              </a:extLst>
            </p:cNvPr>
            <p:cNvSpPr/>
            <p:nvPr/>
          </p:nvSpPr>
          <p:spPr>
            <a:xfrm>
              <a:off x="8614718"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48;p47">
              <a:extLst>
                <a:ext uri="{FF2B5EF4-FFF2-40B4-BE49-F238E27FC236}">
                  <a16:creationId xmlns:a16="http://schemas.microsoft.com/office/drawing/2014/main" id="{CC2F2191-BBD3-360D-AC5E-0F6F35C9286F}"/>
                </a:ext>
              </a:extLst>
            </p:cNvPr>
            <p:cNvSpPr/>
            <p:nvPr/>
          </p:nvSpPr>
          <p:spPr>
            <a:xfrm>
              <a:off x="8615833" y="4377133"/>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49;p47">
              <a:extLst>
                <a:ext uri="{FF2B5EF4-FFF2-40B4-BE49-F238E27FC236}">
                  <a16:creationId xmlns:a16="http://schemas.microsoft.com/office/drawing/2014/main" id="{AEC36476-F0BB-DC13-83C3-88BEA6E0663F}"/>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6" name="Google Shape;1050;p47">
              <a:extLst>
                <a:ext uri="{FF2B5EF4-FFF2-40B4-BE49-F238E27FC236}">
                  <a16:creationId xmlns:a16="http://schemas.microsoft.com/office/drawing/2014/main" id="{2E665CC1-5732-DE80-E829-737DA462321A}"/>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7" name="Google Shape;1051;p47">
              <a:extLst>
                <a:ext uri="{FF2B5EF4-FFF2-40B4-BE49-F238E27FC236}">
                  <a16:creationId xmlns:a16="http://schemas.microsoft.com/office/drawing/2014/main" id="{EE7D712E-B784-6CB0-BB07-D9D6BEBD307C}"/>
                </a:ext>
              </a:extLst>
            </p:cNvPr>
            <p:cNvSpPr/>
            <p:nvPr/>
          </p:nvSpPr>
          <p:spPr>
            <a:xfrm>
              <a:off x="7372626"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screen">
              <a:extLst>
                <a:ext uri="{FF2B5EF4-FFF2-40B4-BE49-F238E27FC236}">
                  <a16:creationId xmlns:a16="http://schemas.microsoft.com/office/drawing/2014/main" id="{154EE7E2-2345-3CA3-60A2-D1251961B954}"/>
                </a:ext>
              </a:extLst>
            </p:cNvPr>
            <p:cNvSpPr/>
            <p:nvPr/>
          </p:nvSpPr>
          <p:spPr>
            <a:xfrm>
              <a:off x="7372626" y="2576920"/>
              <a:ext cx="3504202" cy="1800246"/>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pic>
          <p:nvPicPr>
            <p:cNvPr id="29" name="website screen">
              <a:extLst>
                <a:ext uri="{FF2B5EF4-FFF2-40B4-BE49-F238E27FC236}">
                  <a16:creationId xmlns:a16="http://schemas.microsoft.com/office/drawing/2014/main" id="{0770FCA2-F0D5-CDA6-F875-7953442BE64B}"/>
                </a:ext>
              </a:extLst>
            </p:cNvPr>
            <p:cNvPicPr>
              <a:picLocks noChangeAspect="1"/>
            </p:cNvPicPr>
            <p:nvPr/>
          </p:nvPicPr>
          <p:blipFill rotWithShape="1">
            <a:blip r:embed="rId3"/>
            <a:srcRect t="1" b="31576"/>
            <a:stretch/>
          </p:blipFill>
          <p:spPr>
            <a:xfrm>
              <a:off x="7371058" y="2576920"/>
              <a:ext cx="3504202" cy="1800213"/>
            </a:xfrm>
            <a:prstGeom prst="rect">
              <a:avLst/>
            </a:prstGeom>
          </p:spPr>
        </p:pic>
        <p:sp>
          <p:nvSpPr>
            <p:cNvPr id="30" name="Google Shape;1053;p47">
              <a:extLst>
                <a:ext uri="{FF2B5EF4-FFF2-40B4-BE49-F238E27FC236}">
                  <a16:creationId xmlns:a16="http://schemas.microsoft.com/office/drawing/2014/main" id="{32435087-5C0D-5BA5-42AB-E1E4223D8438}"/>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4;p47">
              <a:extLst>
                <a:ext uri="{FF2B5EF4-FFF2-40B4-BE49-F238E27FC236}">
                  <a16:creationId xmlns:a16="http://schemas.microsoft.com/office/drawing/2014/main" id="{30B19CF7-F740-FCC5-5913-6C8AF2DC2ECB}"/>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2" name="Google Shape;1055;p47">
              <a:extLst>
                <a:ext uri="{FF2B5EF4-FFF2-40B4-BE49-F238E27FC236}">
                  <a16:creationId xmlns:a16="http://schemas.microsoft.com/office/drawing/2014/main" id="{DBCBCDE2-03A4-BA3B-50E3-227101B86123}"/>
                </a:ext>
              </a:extLst>
            </p:cNvPr>
            <p:cNvSpPr/>
            <p:nvPr/>
          </p:nvSpPr>
          <p:spPr>
            <a:xfrm>
              <a:off x="8426501" y="5242792"/>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3" name="Google Shape;1056;p47">
              <a:extLst>
                <a:ext uri="{FF2B5EF4-FFF2-40B4-BE49-F238E27FC236}">
                  <a16:creationId xmlns:a16="http://schemas.microsoft.com/office/drawing/2014/main" id="{18968CBF-5E38-CAA9-C6B4-086CBBB86F2D}"/>
                </a:ext>
              </a:extLst>
            </p:cNvPr>
            <p:cNvSpPr/>
            <p:nvPr/>
          </p:nvSpPr>
          <p:spPr>
            <a:xfrm>
              <a:off x="9415812" y="5242792"/>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600701" y="3068969"/>
            <a:ext cx="4141194" cy="1339982"/>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Users will have access to many different data analysis functions with a web interface that is both </a:t>
            </a:r>
            <a:r>
              <a:rPr lang="en-US" b="1">
                <a:solidFill>
                  <a:srgbClr val="2F5597"/>
                </a:solidFill>
              </a:rPr>
              <a:t>simple</a:t>
            </a:r>
            <a:r>
              <a:rPr lang="en-US"/>
              <a:t> and </a:t>
            </a:r>
            <a:r>
              <a:rPr lang="en-US" b="1">
                <a:solidFill>
                  <a:srgbClr val="2F5597"/>
                </a:solidFill>
              </a:rPr>
              <a:t>easy</a:t>
            </a:r>
            <a:r>
              <a:rPr lang="en-US"/>
              <a:t> to understand</a:t>
            </a:r>
          </a:p>
        </p:txBody>
      </p:sp>
      <p:grpSp>
        <p:nvGrpSpPr>
          <p:cNvPr id="33" name="mockup">
            <a:extLst>
              <a:ext uri="{FF2B5EF4-FFF2-40B4-BE49-F238E27FC236}">
                <a16:creationId xmlns:a16="http://schemas.microsoft.com/office/drawing/2014/main" id="{D66A8B63-462A-DE30-E386-2245EF4F9B9D}"/>
              </a:ext>
            </a:extLst>
          </p:cNvPr>
          <p:cNvGrpSpPr/>
          <p:nvPr/>
        </p:nvGrpSpPr>
        <p:grpSpPr>
          <a:xfrm>
            <a:off x="6900299" y="2725045"/>
            <a:ext cx="3552816" cy="2844279"/>
            <a:chOff x="7371058" y="2463111"/>
            <a:chExt cx="3552816" cy="2844279"/>
          </a:xfrm>
        </p:grpSpPr>
        <p:sp>
          <p:nvSpPr>
            <p:cNvPr id="14" name="Google Shape;1046;p47">
              <a:extLst>
                <a:ext uri="{FF2B5EF4-FFF2-40B4-BE49-F238E27FC236}">
                  <a16:creationId xmlns:a16="http://schemas.microsoft.com/office/drawing/2014/main" id="{E2B12CD9-5378-9207-6BDC-672DF47F57DE}"/>
                </a:ext>
              </a:extLst>
            </p:cNvPr>
            <p:cNvSpPr/>
            <p:nvPr/>
          </p:nvSpPr>
          <p:spPr>
            <a:xfrm>
              <a:off x="8657401"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F1D32E6B-122B-C471-5375-B1124FF9F318}"/>
                </a:ext>
              </a:extLst>
            </p:cNvPr>
            <p:cNvSpPr/>
            <p:nvPr/>
          </p:nvSpPr>
          <p:spPr>
            <a:xfrm>
              <a:off x="8614718"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0F4DADF2-E186-2461-CBC3-167CF628A482}"/>
                </a:ext>
              </a:extLst>
            </p:cNvPr>
            <p:cNvSpPr/>
            <p:nvPr/>
          </p:nvSpPr>
          <p:spPr>
            <a:xfrm>
              <a:off x="8615833" y="4377133"/>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0CC153ED-D82C-14DF-6C8B-AF60236F08C9}"/>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6ED52F51-EDD6-AE3E-32EC-E74DA93F39A5}"/>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C8D1AF20-094E-851A-C157-91B7542AA7D4}"/>
                </a:ext>
              </a:extLst>
            </p:cNvPr>
            <p:cNvSpPr/>
            <p:nvPr/>
          </p:nvSpPr>
          <p:spPr>
            <a:xfrm>
              <a:off x="7372626"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6" name="screen">
              <a:extLst>
                <a:ext uri="{FF2B5EF4-FFF2-40B4-BE49-F238E27FC236}">
                  <a16:creationId xmlns:a16="http://schemas.microsoft.com/office/drawing/2014/main" id="{CF5446CD-0DF1-A025-1D61-F5A9726F9772}"/>
                </a:ext>
              </a:extLst>
            </p:cNvPr>
            <p:cNvSpPr/>
            <p:nvPr/>
          </p:nvSpPr>
          <p:spPr>
            <a:xfrm>
              <a:off x="7372626" y="2576920"/>
              <a:ext cx="3504202" cy="1800246"/>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pic>
          <p:nvPicPr>
            <p:cNvPr id="11" name="website screen">
              <a:extLst>
                <a:ext uri="{FF2B5EF4-FFF2-40B4-BE49-F238E27FC236}">
                  <a16:creationId xmlns:a16="http://schemas.microsoft.com/office/drawing/2014/main" id="{40A0A63A-E2D1-3FBE-985E-192579D016F6}"/>
                </a:ext>
              </a:extLst>
            </p:cNvPr>
            <p:cNvPicPr>
              <a:picLocks noChangeAspect="1"/>
            </p:cNvPicPr>
            <p:nvPr/>
          </p:nvPicPr>
          <p:blipFill rotWithShape="1">
            <a:blip r:embed="rId3"/>
            <a:srcRect t="1" b="31576"/>
            <a:stretch/>
          </p:blipFill>
          <p:spPr>
            <a:xfrm>
              <a:off x="7371058" y="2576920"/>
              <a:ext cx="3504202" cy="1800213"/>
            </a:xfrm>
            <a:prstGeom prst="rect">
              <a:avLst/>
            </a:prstGeom>
          </p:spPr>
        </p:pic>
        <p:sp>
          <p:nvSpPr>
            <p:cNvPr id="27" name="Google Shape;1053;p47">
              <a:extLst>
                <a:ext uri="{FF2B5EF4-FFF2-40B4-BE49-F238E27FC236}">
                  <a16:creationId xmlns:a16="http://schemas.microsoft.com/office/drawing/2014/main" id="{4A1B3A7F-3BA2-E596-A9C9-AFE64F6E2DA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4;p47">
              <a:extLst>
                <a:ext uri="{FF2B5EF4-FFF2-40B4-BE49-F238E27FC236}">
                  <a16:creationId xmlns:a16="http://schemas.microsoft.com/office/drawing/2014/main" id="{043E121B-8157-A055-6317-13934175AB0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5;p47">
              <a:extLst>
                <a:ext uri="{FF2B5EF4-FFF2-40B4-BE49-F238E27FC236}">
                  <a16:creationId xmlns:a16="http://schemas.microsoft.com/office/drawing/2014/main" id="{1304B235-9C73-9F6C-DF97-1280C1889776}"/>
                </a:ext>
              </a:extLst>
            </p:cNvPr>
            <p:cNvSpPr/>
            <p:nvPr/>
          </p:nvSpPr>
          <p:spPr>
            <a:xfrm>
              <a:off x="8426501" y="5242792"/>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6;p47">
              <a:extLst>
                <a:ext uri="{FF2B5EF4-FFF2-40B4-BE49-F238E27FC236}">
                  <a16:creationId xmlns:a16="http://schemas.microsoft.com/office/drawing/2014/main" id="{75394FA3-5AAA-CEFE-807D-03557E3B2923}"/>
                </a:ext>
              </a:extLst>
            </p:cNvPr>
            <p:cNvSpPr/>
            <p:nvPr/>
          </p:nvSpPr>
          <p:spPr>
            <a:xfrm>
              <a:off x="9415812" y="5242792"/>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3" name="TextBox 2">
            <a:extLst>
              <a:ext uri="{FF2B5EF4-FFF2-40B4-BE49-F238E27FC236}">
                <a16:creationId xmlns:a16="http://schemas.microsoft.com/office/drawing/2014/main" id="{8955A11C-1E73-C063-554C-8A7D1083CB33}"/>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spTree>
    <p:extLst>
      <p:ext uri="{BB962C8B-B14F-4D97-AF65-F5344CB8AC3E}">
        <p14:creationId xmlns:p14="http://schemas.microsoft.com/office/powerpoint/2010/main" val="210727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048257" y="2644170"/>
            <a:ext cx="809548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2. Why we do?</a:t>
            </a: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3675">
        <p159:morph option="byObject"/>
      </p:transition>
    </mc:Choice>
    <mc:Fallback xmlns="">
      <p:transition spd="med" advTm="367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410691" y="2623691"/>
            <a:ext cx="7370620"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 The 10th grade entrance exam is an </a:t>
            </a:r>
            <a:r>
              <a:rPr lang="en-US" b="1">
                <a:solidFill>
                  <a:srgbClr val="2F5597"/>
                </a:solidFill>
              </a:rPr>
              <a:t>important milestone</a:t>
            </a:r>
          </a:p>
        </p:txBody>
      </p:sp>
      <p:pic>
        <p:nvPicPr>
          <p:cNvPr id="4" name="Graphic 3" descr="Flag1 with solid fill">
            <a:extLst>
              <a:ext uri="{FF2B5EF4-FFF2-40B4-BE49-F238E27FC236}">
                <a16:creationId xmlns:a16="http://schemas.microsoft.com/office/drawing/2014/main" id="{1491ACA5-EC55-A9D2-F5DE-27F4868665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3987255"/>
            <a:ext cx="914400" cy="914400"/>
          </a:xfrm>
          <a:prstGeom prst="rect">
            <a:avLst/>
          </a:prstGeom>
        </p:spPr>
      </p:pic>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3415">
        <p159:morph option="byObject"/>
      </p:transition>
    </mc:Choice>
    <mc:Fallback xmlns="">
      <p:transition spd="med" advTm="3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0|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TotalTime>
  <Words>2741</Words>
  <Application>Microsoft Office PowerPoint</Application>
  <PresentationFormat>Widescreen</PresentationFormat>
  <Paragraphs>418</Paragraphs>
  <Slides>44</Slides>
  <Notes>35</Notes>
  <HiddenSlides>2</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44</vt:i4>
      </vt:variant>
    </vt:vector>
  </HeadingPairs>
  <TitlesOfParts>
    <vt:vector size="55" baseType="lpstr">
      <vt:lpstr>Arial</vt:lpstr>
      <vt:lpstr>Blackpaper</vt:lpstr>
      <vt:lpstr>Calibri</vt:lpstr>
      <vt:lpstr>Google Sans</vt:lpstr>
      <vt:lpstr>MuseoModerno</vt:lpstr>
      <vt:lpstr>Symbol</vt:lpstr>
      <vt:lpstr>Times New Roman</vt:lpstr>
      <vt:lpstr>VNF-Futura</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Kevin Nitro</cp:lastModifiedBy>
  <cp:revision>653</cp:revision>
  <dcterms:created xsi:type="dcterms:W3CDTF">2022-07-11T04:57:32Z</dcterms:created>
  <dcterms:modified xsi:type="dcterms:W3CDTF">2022-08-01T04:40:20Z</dcterms:modified>
</cp:coreProperties>
</file>